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3"/>
  </p:normalViewPr>
  <p:slideViewPr>
    <p:cSldViewPr snapToGrid="0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5F2BAB-A31B-24CC-E0B4-FCD5682A82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E2F7FBC-DE7B-22B8-FD17-8284FEA164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DEEE06E-9A96-C002-66E1-8C9D9F482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86A1-8549-8043-9118-7879F8B5E704}" type="datetimeFigureOut">
              <a:rPr lang="it-IT" smtClean="0"/>
              <a:t>24/02/23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20D4EB-A6F1-59CE-1D6D-5261CB9E1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3E35FB0-15D7-17B4-80BE-025446AF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2F3AF-66A4-4547-B74E-0842B8A119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842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D5A94C-9D41-72AE-9913-04D4F425A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82CC6E0-2956-01B1-2312-67D3CAB57A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71E402-F2C2-4CB4-A26A-A54026D4C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86A1-8549-8043-9118-7879F8B5E704}" type="datetimeFigureOut">
              <a:rPr lang="it-IT" smtClean="0"/>
              <a:t>24/02/23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437BC56-309B-9763-0F34-CEC19FF4B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411DA6-E2B1-5135-6BF6-DE3EF33AB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2F3AF-66A4-4547-B74E-0842B8A119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06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6650480-E370-306E-7985-35806195A5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5B3077A-CE91-6EE4-F62F-F9F9207D9D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A0C330-A635-A2A4-507A-A39CDD7C2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86A1-8549-8043-9118-7879F8B5E704}" type="datetimeFigureOut">
              <a:rPr lang="it-IT" smtClean="0"/>
              <a:t>24/02/23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444B9FD-895B-245C-8BB8-438EB1E35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4F7267D-D696-494C-293F-5B883D214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2F3AF-66A4-4547-B74E-0842B8A119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7846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F6F702-D93F-7C93-2525-03D40EE7E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32B56D-50E5-6772-A9A9-B7EEEB033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2CAB73-4263-9447-B7DB-2A9D9B034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86A1-8549-8043-9118-7879F8B5E704}" type="datetimeFigureOut">
              <a:rPr lang="it-IT" smtClean="0"/>
              <a:t>24/02/23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1F9E79D-037B-4246-E006-21CABD8DC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F485548-3F66-A854-BF6E-5294406E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2F3AF-66A4-4547-B74E-0842B8A119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675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4CE7F2-43B9-4AF2-DE1A-9C44BE981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CC74202-A527-83B0-6C76-75621D0D3D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B280B9-9CA7-08AE-A81E-ECA931B53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86A1-8549-8043-9118-7879F8B5E704}" type="datetimeFigureOut">
              <a:rPr lang="it-IT" smtClean="0"/>
              <a:t>24/02/23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4E2DEC2-0625-1C2C-98B5-4B9D7DDFB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78C4AEB-19C1-9077-A4B0-01DC3CC76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2F3AF-66A4-4547-B74E-0842B8A119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405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13F58A-7610-7885-35BA-86BE9D057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949B31-3AB9-90BA-8C80-8F23DC0742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A1EB8A7-B157-7910-584E-C0C5CCD1A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B9C12ED-F306-74D6-0234-85B56F047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86A1-8549-8043-9118-7879F8B5E704}" type="datetimeFigureOut">
              <a:rPr lang="it-IT" smtClean="0"/>
              <a:t>24/02/23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21FF23C-9939-2E27-404D-17DECE77E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E2E8348-C999-D326-2FCC-1C2898FEE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2F3AF-66A4-4547-B74E-0842B8A119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456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CE27C2-3668-AAAE-FE3F-64AD4CE45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81AC29A-316F-E99B-5D82-4881D4C8B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61AD468-6EBD-76B9-7A15-8FAE05583C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9B6DC98-CB50-B0D2-0101-2DF13C7C67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A14320F-0B25-B889-1DED-C5DED48A0D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C8B32A5-25D2-A346-21FE-1F91C893F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86A1-8549-8043-9118-7879F8B5E704}" type="datetimeFigureOut">
              <a:rPr lang="it-IT" smtClean="0"/>
              <a:t>24/02/23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14EA4A1-1613-3D7C-20DD-218D136C8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6C6E105-9531-9620-A97A-65175642E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2F3AF-66A4-4547-B74E-0842B8A119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1259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E89834-1B13-F815-2123-1E808710F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9FA53F6-9CC4-3431-BD35-28C755947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86A1-8549-8043-9118-7879F8B5E704}" type="datetimeFigureOut">
              <a:rPr lang="it-IT" smtClean="0"/>
              <a:t>24/02/23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7786724-1C8A-A762-9526-C1AC8BBC9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78C8023-8D32-51D2-7ACE-318592B1E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2F3AF-66A4-4547-B74E-0842B8A119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8920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AB731B8-EC9E-1D05-9B7B-B0A538C3C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86A1-8549-8043-9118-7879F8B5E704}" type="datetimeFigureOut">
              <a:rPr lang="it-IT" smtClean="0"/>
              <a:t>24/02/23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A535EC8-CA29-06C9-C0D5-60608A1FE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A6681E3-4AF6-9471-94C1-388099CB1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2F3AF-66A4-4547-B74E-0842B8A119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7529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162D4B-05F7-D2AA-6405-64A47D307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826670-F33B-15D9-2470-332FEDE56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605D5F6-D808-B176-B80C-208165240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B335000-4B81-4899-8F95-476A4E482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86A1-8549-8043-9118-7879F8B5E704}" type="datetimeFigureOut">
              <a:rPr lang="it-IT" smtClean="0"/>
              <a:t>24/02/23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8D05FAE-860A-A529-6BDD-85837743B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0BE3012-AF6E-2080-B3EC-E8A3F317E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2F3AF-66A4-4547-B74E-0842B8A119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0443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692BD7-97DF-B209-A47A-8B882A3F5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A9FF886-203F-9BAC-5CC4-CCFC2BECE8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35CA221-5A97-55DF-2487-8EC46109E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5FCEC15-37F9-EED8-4743-B0BF97FD8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86A1-8549-8043-9118-7879F8B5E704}" type="datetimeFigureOut">
              <a:rPr lang="it-IT" smtClean="0"/>
              <a:t>24/02/23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6303944-207E-3C33-7E25-F3986505A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C39844E-7C26-BF73-43EA-4367DA2FB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2F3AF-66A4-4547-B74E-0842B8A119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0609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16DECCB-9FD2-3A2F-B689-A9FB3DFB7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1A198B-E5DC-C0C6-02D0-98F2AD856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BDEA5F-348F-452D-3FB2-F13D047326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986A1-8549-8043-9118-7879F8B5E704}" type="datetimeFigureOut">
              <a:rPr lang="it-IT" smtClean="0"/>
              <a:t>24/02/23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8FCB99F-1AAD-3E99-5050-419FE927DE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523320-D6FA-8C08-C3A6-1DD4436B7C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2F3AF-66A4-4547-B74E-0842B8A119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67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FAB743-D8A3-010B-DC50-0D4316A938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>
                <a:latin typeface="+mn-lt"/>
              </a:rPr>
              <a:t>Multifamily</a:t>
            </a:r>
            <a:r>
              <a:rPr lang="it-IT" dirty="0"/>
              <a:t> </a:t>
            </a:r>
            <a:r>
              <a:rPr lang="it-IT" dirty="0" err="1">
                <a:latin typeface="+mn-lt"/>
              </a:rPr>
              <a:t>Psychoanalysis</a:t>
            </a:r>
            <a:r>
              <a:rPr lang="it-IT" dirty="0">
                <a:latin typeface="+mn-lt"/>
              </a:rPr>
              <a:t> in </a:t>
            </a:r>
            <a:r>
              <a:rPr lang="it-IT" dirty="0" err="1">
                <a:latin typeface="+mn-lt"/>
              </a:rPr>
              <a:t>Italy</a:t>
            </a:r>
            <a:endParaRPr lang="it-IT" dirty="0">
              <a:latin typeface="+mn-lt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0B72B91-C51E-3584-7B74-68A9514F62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4400" dirty="0"/>
              <a:t>Spread, </a:t>
            </a:r>
            <a:r>
              <a:rPr lang="it-IT" sz="4400" dirty="0" err="1"/>
              <a:t>resistors</a:t>
            </a:r>
            <a:r>
              <a:rPr lang="it-IT" sz="4400" dirty="0"/>
              <a:t>, </a:t>
            </a:r>
            <a:r>
              <a:rPr lang="it-IT" sz="4400" dirty="0" err="1"/>
              <a:t>difficolty</a:t>
            </a:r>
            <a:r>
              <a:rPr lang="it-IT" sz="4400" dirty="0"/>
              <a:t>.</a:t>
            </a:r>
          </a:p>
          <a:p>
            <a:r>
              <a:rPr lang="it-IT" sz="4400" dirty="0" err="1"/>
              <a:t>Meaning</a:t>
            </a:r>
            <a:r>
              <a:rPr lang="it-IT" sz="4400" dirty="0"/>
              <a:t> </a:t>
            </a:r>
            <a:r>
              <a:rPr lang="it-IT" sz="4400"/>
              <a:t>of spread</a:t>
            </a:r>
            <a:endParaRPr lang="it-IT" sz="4400" dirty="0"/>
          </a:p>
        </p:txBody>
      </p:sp>
    </p:spTree>
    <p:extLst>
      <p:ext uri="{BB962C8B-B14F-4D97-AF65-F5344CB8AC3E}">
        <p14:creationId xmlns:p14="http://schemas.microsoft.com/office/powerpoint/2010/main" val="233583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7F971F-AFDA-E3E9-519D-6C3449ABE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The meeting with </a:t>
            </a:r>
            <a:r>
              <a:rPr lang="it-IT" dirty="0" err="1"/>
              <a:t>its</a:t>
            </a:r>
            <a:r>
              <a:rPr lang="it-IT" dirty="0"/>
              <a:t> creator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48822B-224E-A33D-73B4-BC74F9624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Jorge Garcia </a:t>
            </a:r>
            <a:r>
              <a:rPr lang="it-IT" dirty="0" err="1"/>
              <a:t>Badaracco</a:t>
            </a:r>
            <a:r>
              <a:rPr lang="it-IT" dirty="0"/>
              <a:t> come to </a:t>
            </a:r>
            <a:r>
              <a:rPr lang="it-IT" dirty="0" err="1"/>
              <a:t>Italy</a:t>
            </a:r>
            <a:r>
              <a:rPr lang="it-IT" dirty="0"/>
              <a:t> in June 1997, to </a:t>
            </a:r>
            <a:r>
              <a:rPr lang="it-IT" dirty="0" err="1"/>
              <a:t>present</a:t>
            </a:r>
            <a:r>
              <a:rPr lang="it-IT" dirty="0"/>
              <a:t> the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version</a:t>
            </a:r>
            <a:r>
              <a:rPr lang="it-IT" dirty="0"/>
              <a:t> of </a:t>
            </a:r>
            <a:r>
              <a:rPr lang="it-IT" dirty="0" err="1"/>
              <a:t>his</a:t>
            </a:r>
            <a:r>
              <a:rPr lang="it-IT" dirty="0"/>
              <a:t> </a:t>
            </a:r>
            <a:r>
              <a:rPr lang="it-IT" dirty="0" err="1"/>
              <a:t>book:»The</a:t>
            </a:r>
            <a:r>
              <a:rPr lang="it-IT" dirty="0"/>
              <a:t> </a:t>
            </a:r>
            <a:r>
              <a:rPr lang="it-IT" dirty="0" err="1"/>
              <a:t>Psychoanalytic</a:t>
            </a:r>
            <a:r>
              <a:rPr lang="it-IT" dirty="0"/>
              <a:t> </a:t>
            </a:r>
            <a:r>
              <a:rPr lang="it-IT" dirty="0" err="1"/>
              <a:t>Terapeutic</a:t>
            </a:r>
            <a:r>
              <a:rPr lang="it-IT" dirty="0"/>
              <a:t> </a:t>
            </a:r>
            <a:r>
              <a:rPr lang="it-IT" dirty="0" err="1"/>
              <a:t>Comunity</a:t>
            </a:r>
            <a:r>
              <a:rPr lang="it-IT" dirty="0"/>
              <a:t> of </a:t>
            </a:r>
            <a:r>
              <a:rPr lang="it-IT" dirty="0" err="1"/>
              <a:t>Multifamily</a:t>
            </a:r>
            <a:r>
              <a:rPr lang="it-IT" dirty="0"/>
              <a:t> </a:t>
            </a:r>
            <a:r>
              <a:rPr lang="it-IT" dirty="0" err="1"/>
              <a:t>Structure</a:t>
            </a:r>
            <a:r>
              <a:rPr lang="it-IT" dirty="0"/>
              <a:t>», </a:t>
            </a:r>
            <a:r>
              <a:rPr lang="it-IT" dirty="0" err="1"/>
              <a:t>invited</a:t>
            </a:r>
            <a:r>
              <a:rPr lang="it-IT" dirty="0"/>
              <a:t> by Dr. Anna Nicolò, </a:t>
            </a:r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had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translated</a:t>
            </a:r>
            <a:r>
              <a:rPr lang="it-IT" dirty="0"/>
              <a:t>.</a:t>
            </a:r>
          </a:p>
          <a:p>
            <a:r>
              <a:rPr lang="it-IT" dirty="0"/>
              <a:t>In </a:t>
            </a:r>
            <a:r>
              <a:rPr lang="it-IT" dirty="0" err="1"/>
              <a:t>september</a:t>
            </a:r>
            <a:r>
              <a:rPr lang="it-IT" dirty="0"/>
              <a:t> 1997, the Via Piatti CT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opened</a:t>
            </a:r>
            <a:r>
              <a:rPr lang="it-IT" dirty="0"/>
              <a:t>, in the Asl Roma A. In </a:t>
            </a:r>
            <a:r>
              <a:rPr lang="it-IT" dirty="0" err="1"/>
              <a:t>october</a:t>
            </a:r>
            <a:r>
              <a:rPr lang="it-IT" dirty="0"/>
              <a:t>, the first </a:t>
            </a:r>
            <a:r>
              <a:rPr lang="it-IT" dirty="0" err="1"/>
              <a:t>Multifamily</a:t>
            </a:r>
            <a:r>
              <a:rPr lang="it-IT" dirty="0"/>
              <a:t> </a:t>
            </a:r>
            <a:r>
              <a:rPr lang="it-IT" dirty="0" err="1"/>
              <a:t>Psychoanalysis</a:t>
            </a:r>
            <a:r>
              <a:rPr lang="it-IT" dirty="0"/>
              <a:t> Group (MFPG)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convened</a:t>
            </a:r>
            <a:r>
              <a:rPr lang="it-IT" dirty="0"/>
              <a:t>. </a:t>
            </a:r>
          </a:p>
          <a:p>
            <a:r>
              <a:rPr lang="it-IT" dirty="0"/>
              <a:t>After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months</a:t>
            </a:r>
            <a:r>
              <a:rPr lang="it-IT" dirty="0"/>
              <a:t>,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realize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MFPG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performs</a:t>
            </a:r>
            <a:r>
              <a:rPr lang="it-IT" dirty="0"/>
              <a:t> the </a:t>
            </a:r>
            <a:r>
              <a:rPr lang="it-IT" dirty="0" err="1"/>
              <a:t>function</a:t>
            </a:r>
            <a:r>
              <a:rPr lang="it-IT" dirty="0"/>
              <a:t> of «container» of </a:t>
            </a:r>
            <a:r>
              <a:rPr lang="it-IT" dirty="0" err="1"/>
              <a:t>everything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happens</a:t>
            </a:r>
            <a:r>
              <a:rPr lang="it-IT" dirty="0"/>
              <a:t> in CT and </a:t>
            </a:r>
            <a:r>
              <a:rPr lang="it-IT" dirty="0" err="1"/>
              <a:t>not</a:t>
            </a:r>
            <a:r>
              <a:rPr lang="it-IT" dirty="0"/>
              <a:t> the </a:t>
            </a:r>
            <a:r>
              <a:rPr lang="it-IT" dirty="0" err="1"/>
              <a:t>other</a:t>
            </a:r>
            <a:r>
              <a:rPr lang="it-IT" dirty="0"/>
              <a:t> way </a:t>
            </a:r>
            <a:r>
              <a:rPr lang="it-IT" dirty="0" err="1"/>
              <a:t>around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espected</a:t>
            </a:r>
            <a:r>
              <a:rPr lang="it-IT" dirty="0"/>
              <a:t>.</a:t>
            </a:r>
          </a:p>
          <a:p>
            <a:r>
              <a:rPr lang="it-IT" dirty="0"/>
              <a:t>In 2000,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meet</a:t>
            </a:r>
            <a:r>
              <a:rPr lang="it-IT" dirty="0"/>
              <a:t> JGB in Pavia and </a:t>
            </a:r>
            <a:r>
              <a:rPr lang="it-IT" dirty="0" err="1"/>
              <a:t>we</a:t>
            </a:r>
            <a:r>
              <a:rPr lang="it-IT" dirty="0"/>
              <a:t> propose </a:t>
            </a:r>
            <a:r>
              <a:rPr lang="it-IT" dirty="0" err="1"/>
              <a:t>him</a:t>
            </a:r>
            <a:r>
              <a:rPr lang="it-IT" dirty="0"/>
              <a:t> to </a:t>
            </a:r>
            <a:r>
              <a:rPr lang="it-IT" dirty="0" err="1"/>
              <a:t>translate</a:t>
            </a:r>
            <a:r>
              <a:rPr lang="it-IT" dirty="0"/>
              <a:t> the book:»</a:t>
            </a:r>
            <a:r>
              <a:rPr lang="it-IT" dirty="0" err="1"/>
              <a:t>Multifamily</a:t>
            </a:r>
            <a:r>
              <a:rPr lang="it-IT" dirty="0"/>
              <a:t> </a:t>
            </a:r>
            <a:r>
              <a:rPr lang="it-IT" dirty="0" err="1"/>
              <a:t>Psychoanalysis</a:t>
            </a:r>
            <a:r>
              <a:rPr lang="it-IT" dirty="0"/>
              <a:t>» </a:t>
            </a:r>
            <a:r>
              <a:rPr lang="it-IT" dirty="0" err="1"/>
              <a:t>into</a:t>
            </a:r>
            <a:r>
              <a:rPr lang="it-IT" dirty="0"/>
              <a:t> </a:t>
            </a:r>
            <a:r>
              <a:rPr lang="it-IT" dirty="0" err="1"/>
              <a:t>italian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4907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42B427-6DFB-A708-0CDB-FFD27E1CA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JGB </a:t>
            </a:r>
            <a:r>
              <a:rPr lang="it-IT" dirty="0" err="1"/>
              <a:t>teaches</a:t>
            </a:r>
            <a:r>
              <a:rPr lang="it-IT" dirty="0"/>
              <a:t> </a:t>
            </a:r>
            <a:r>
              <a:rPr lang="it-IT" dirty="0" err="1"/>
              <a:t>us</a:t>
            </a:r>
            <a:r>
              <a:rPr lang="it-IT" dirty="0"/>
              <a:t> </a:t>
            </a:r>
            <a:r>
              <a:rPr lang="it-IT" dirty="0" err="1"/>
              <a:t>Multifamily</a:t>
            </a:r>
            <a:r>
              <a:rPr lang="it-IT" dirty="0"/>
              <a:t> </a:t>
            </a:r>
            <a:r>
              <a:rPr lang="it-IT" dirty="0" err="1"/>
              <a:t>Psychoanalysis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920CA2-2830-820F-D828-AA5B3C6B6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From 2001 to 2010, in Rome, </a:t>
            </a:r>
            <a:r>
              <a:rPr lang="it-IT" dirty="0" err="1"/>
              <a:t>where</a:t>
            </a:r>
            <a:r>
              <a:rPr lang="it-IT" dirty="0"/>
              <a:t> he </a:t>
            </a:r>
            <a:r>
              <a:rPr lang="it-IT" dirty="0" err="1"/>
              <a:t>comes</a:t>
            </a:r>
            <a:r>
              <a:rPr lang="it-IT" dirty="0"/>
              <a:t> a </a:t>
            </a:r>
            <a:r>
              <a:rPr lang="it-IT" dirty="0" err="1"/>
              <a:t>few</a:t>
            </a:r>
            <a:r>
              <a:rPr lang="it-IT" dirty="0"/>
              <a:t> times and in Buenos Aires , </a:t>
            </a:r>
            <a:r>
              <a:rPr lang="it-IT" dirty="0" err="1"/>
              <a:t>where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go on more </a:t>
            </a:r>
            <a:r>
              <a:rPr lang="it-IT" dirty="0" err="1"/>
              <a:t>than</a:t>
            </a:r>
            <a:r>
              <a:rPr lang="it-IT" dirty="0"/>
              <a:t> one </a:t>
            </a:r>
            <a:r>
              <a:rPr lang="it-IT" dirty="0" err="1"/>
              <a:t>occasion</a:t>
            </a:r>
            <a:r>
              <a:rPr lang="it-IT" dirty="0"/>
              <a:t>, JGB </a:t>
            </a:r>
            <a:r>
              <a:rPr lang="it-IT" dirty="0" err="1"/>
              <a:t>teaches</a:t>
            </a:r>
            <a:r>
              <a:rPr lang="it-IT" dirty="0"/>
              <a:t> </a:t>
            </a:r>
            <a:r>
              <a:rPr lang="it-IT" dirty="0" err="1"/>
              <a:t>us</a:t>
            </a:r>
            <a:r>
              <a:rPr lang="it-IT" dirty="0"/>
              <a:t> PM with </a:t>
            </a:r>
            <a:r>
              <a:rPr lang="it-IT" dirty="0" err="1"/>
              <a:t>great</a:t>
            </a:r>
            <a:r>
              <a:rPr lang="it-IT" dirty="0"/>
              <a:t> </a:t>
            </a:r>
            <a:r>
              <a:rPr lang="it-IT" dirty="0" err="1"/>
              <a:t>generosity</a:t>
            </a:r>
            <a:r>
              <a:rPr lang="it-IT" dirty="0"/>
              <a:t>.</a:t>
            </a:r>
          </a:p>
          <a:p>
            <a:r>
              <a:rPr lang="it-IT" dirty="0"/>
              <a:t>The PM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presented</a:t>
            </a:r>
            <a:r>
              <a:rPr lang="it-IT" dirty="0"/>
              <a:t> in Rome on the </a:t>
            </a:r>
            <a:r>
              <a:rPr lang="it-IT" dirty="0" err="1"/>
              <a:t>occasion</a:t>
            </a:r>
            <a:r>
              <a:rPr lang="it-IT" dirty="0"/>
              <a:t> of the </a:t>
            </a:r>
            <a:r>
              <a:rPr lang="it-IT" dirty="0" err="1"/>
              <a:t>publication</a:t>
            </a:r>
            <a:r>
              <a:rPr lang="it-IT" dirty="0"/>
              <a:t> of the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version</a:t>
            </a:r>
            <a:r>
              <a:rPr lang="it-IT" dirty="0"/>
              <a:t> of the book:»</a:t>
            </a:r>
            <a:r>
              <a:rPr lang="it-IT" dirty="0" err="1"/>
              <a:t>Multifamilt</a:t>
            </a:r>
            <a:r>
              <a:rPr lang="it-IT" dirty="0"/>
              <a:t> </a:t>
            </a:r>
            <a:r>
              <a:rPr lang="it-IT" dirty="0" err="1"/>
              <a:t>Psychoanalysis</a:t>
            </a:r>
            <a:r>
              <a:rPr lang="it-IT" dirty="0"/>
              <a:t>», </a:t>
            </a:r>
            <a:r>
              <a:rPr lang="it-IT" dirty="0" err="1"/>
              <a:t>but</a:t>
            </a:r>
            <a:r>
              <a:rPr lang="it-IT" dirty="0"/>
              <a:t> for a </a:t>
            </a:r>
            <a:r>
              <a:rPr lang="it-IT" dirty="0" err="1"/>
              <a:t>few</a:t>
            </a:r>
            <a:r>
              <a:rPr lang="it-IT" dirty="0"/>
              <a:t> </a:t>
            </a:r>
            <a:r>
              <a:rPr lang="it-IT" dirty="0" err="1"/>
              <a:t>years</a:t>
            </a:r>
            <a:r>
              <a:rPr lang="it-IT" dirty="0"/>
              <a:t>,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adopted</a:t>
            </a:r>
            <a:r>
              <a:rPr lang="it-IT" dirty="0"/>
              <a:t> first by one CT and </a:t>
            </a:r>
            <a:r>
              <a:rPr lang="it-IT" dirty="0" err="1"/>
              <a:t>then</a:t>
            </a:r>
            <a:r>
              <a:rPr lang="it-IT" dirty="0"/>
              <a:t> by </a:t>
            </a:r>
            <a:r>
              <a:rPr lang="it-IT" dirty="0" err="1"/>
              <a:t>another</a:t>
            </a:r>
            <a:r>
              <a:rPr lang="it-IT" dirty="0"/>
              <a:t>. </a:t>
            </a:r>
          </a:p>
          <a:p>
            <a:r>
              <a:rPr lang="it-IT" dirty="0"/>
              <a:t>In 2007, I </a:t>
            </a:r>
            <a:r>
              <a:rPr lang="it-IT" dirty="0" err="1"/>
              <a:t>became</a:t>
            </a:r>
            <a:r>
              <a:rPr lang="it-IT" dirty="0"/>
              <a:t> coordinator of the DSM of the 1° </a:t>
            </a:r>
            <a:r>
              <a:rPr lang="it-IT" dirty="0" err="1"/>
              <a:t>Municipality</a:t>
            </a:r>
            <a:r>
              <a:rPr lang="it-IT" dirty="0"/>
              <a:t> and I </a:t>
            </a:r>
            <a:r>
              <a:rPr lang="it-IT" dirty="0" err="1"/>
              <a:t>introduced</a:t>
            </a:r>
            <a:r>
              <a:rPr lang="it-IT" dirty="0"/>
              <a:t> the MFPG </a:t>
            </a:r>
            <a:r>
              <a:rPr lang="it-IT" dirty="0" err="1"/>
              <a:t>also</a:t>
            </a:r>
            <a:r>
              <a:rPr lang="it-IT" dirty="0"/>
              <a:t> in </a:t>
            </a:r>
            <a:r>
              <a:rPr lang="it-IT" dirty="0" err="1"/>
              <a:t>two</a:t>
            </a:r>
            <a:r>
              <a:rPr lang="it-IT" dirty="0"/>
              <a:t> CSM,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well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in </a:t>
            </a:r>
            <a:r>
              <a:rPr lang="it-IT" dirty="0" err="1"/>
              <a:t>Ct</a:t>
            </a:r>
            <a:r>
              <a:rPr lang="it-IT" dirty="0"/>
              <a:t>, </a:t>
            </a:r>
            <a:r>
              <a:rPr lang="it-IT" dirty="0" err="1"/>
              <a:t>where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continues</a:t>
            </a:r>
            <a:r>
              <a:rPr lang="it-IT" dirty="0"/>
              <a:t>.</a:t>
            </a:r>
          </a:p>
          <a:p>
            <a:r>
              <a:rPr lang="it-IT" dirty="0"/>
              <a:t>In 2010, I </a:t>
            </a:r>
            <a:r>
              <a:rPr lang="it-IT" dirty="0" err="1"/>
              <a:t>became</a:t>
            </a:r>
            <a:r>
              <a:rPr lang="it-IT" dirty="0"/>
              <a:t> director of the DSM of the Asl Roma A and, with the help of </a:t>
            </a:r>
            <a:r>
              <a:rPr lang="it-IT" dirty="0" err="1"/>
              <a:t>many</a:t>
            </a:r>
            <a:r>
              <a:rPr lang="it-IT" dirty="0"/>
              <a:t> </a:t>
            </a:r>
            <a:r>
              <a:rPr lang="it-IT" dirty="0" err="1"/>
              <a:t>colleagues</a:t>
            </a:r>
            <a:r>
              <a:rPr lang="it-IT" dirty="0"/>
              <a:t>, I introduce MFPG in </a:t>
            </a:r>
            <a:r>
              <a:rPr lang="it-IT" dirty="0" err="1"/>
              <a:t>ten</a:t>
            </a:r>
            <a:r>
              <a:rPr lang="it-IT" dirty="0"/>
              <a:t> out of </a:t>
            </a:r>
            <a:r>
              <a:rPr lang="it-IT" dirty="0" err="1"/>
              <a:t>eleven</a:t>
            </a:r>
            <a:r>
              <a:rPr lang="it-IT" dirty="0"/>
              <a:t> </a:t>
            </a:r>
            <a:r>
              <a:rPr lang="it-IT" dirty="0" err="1"/>
              <a:t>principals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7638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F105E3-9475-2EE5-96C4-388511099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The educational </a:t>
            </a:r>
            <a:r>
              <a:rPr lang="it-IT" dirty="0" err="1"/>
              <a:t>experience</a:t>
            </a:r>
            <a:r>
              <a:rPr lang="it-IT" dirty="0"/>
              <a:t> of Cagliari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BF0FDC-06E1-7B47-208A-A88EB7212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At </a:t>
            </a:r>
            <a:r>
              <a:rPr lang="it-IT" dirty="0" err="1"/>
              <a:t>hte</a:t>
            </a:r>
            <a:r>
              <a:rPr lang="it-IT" dirty="0"/>
              <a:t> </a:t>
            </a:r>
            <a:r>
              <a:rPr lang="it-IT" dirty="0" err="1"/>
              <a:t>same</a:t>
            </a:r>
            <a:r>
              <a:rPr lang="it-IT" dirty="0"/>
              <a:t> time, in 2010,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begin</a:t>
            </a:r>
            <a:r>
              <a:rPr lang="it-IT" dirty="0"/>
              <a:t> the </a:t>
            </a:r>
            <a:r>
              <a:rPr lang="it-IT" dirty="0" err="1"/>
              <a:t>trining</a:t>
            </a:r>
            <a:r>
              <a:rPr lang="it-IT" dirty="0"/>
              <a:t> </a:t>
            </a:r>
            <a:r>
              <a:rPr lang="it-IT" dirty="0" err="1"/>
              <a:t>experience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the DSM of Cagliari, from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can be </a:t>
            </a:r>
            <a:r>
              <a:rPr lang="it-IT" dirty="0" err="1"/>
              <a:t>deduced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</a:t>
            </a:r>
            <a:r>
              <a:rPr lang="it-IT" dirty="0" err="1"/>
              <a:t>MFPGs</a:t>
            </a:r>
            <a:r>
              <a:rPr lang="it-IT" dirty="0"/>
              <a:t> can be </a:t>
            </a:r>
            <a:r>
              <a:rPr lang="it-IT" dirty="0" err="1"/>
              <a:t>inserted</a:t>
            </a:r>
            <a:r>
              <a:rPr lang="it-IT" dirty="0"/>
              <a:t> in </a:t>
            </a:r>
            <a:r>
              <a:rPr lang="it-IT" dirty="0" err="1"/>
              <a:t>each</a:t>
            </a:r>
            <a:r>
              <a:rPr lang="it-IT" dirty="0"/>
              <a:t> of the </a:t>
            </a:r>
            <a:r>
              <a:rPr lang="it-IT" dirty="0" err="1"/>
              <a:t>four</a:t>
            </a:r>
            <a:r>
              <a:rPr lang="it-IT" dirty="0"/>
              <a:t> </a:t>
            </a:r>
            <a:r>
              <a:rPr lang="it-IT" dirty="0" err="1"/>
              <a:t>CSMs</a:t>
            </a:r>
            <a:r>
              <a:rPr lang="it-IT" dirty="0"/>
              <a:t> and in one of the </a:t>
            </a:r>
            <a:r>
              <a:rPr lang="it-IT" dirty="0" err="1"/>
              <a:t>two</a:t>
            </a:r>
            <a:r>
              <a:rPr lang="it-IT" dirty="0"/>
              <a:t> hospital </a:t>
            </a:r>
            <a:r>
              <a:rPr lang="it-IT" dirty="0" err="1"/>
              <a:t>SPDCs</a:t>
            </a:r>
            <a:r>
              <a:rPr lang="it-IT" dirty="0"/>
              <a:t>.</a:t>
            </a:r>
          </a:p>
          <a:p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experience</a:t>
            </a:r>
            <a:r>
              <a:rPr lang="it-IT" dirty="0"/>
              <a:t> </a:t>
            </a:r>
            <a:r>
              <a:rPr lang="it-IT" dirty="0" err="1"/>
              <a:t>corroborates</a:t>
            </a:r>
            <a:r>
              <a:rPr lang="it-IT" dirty="0"/>
              <a:t> the </a:t>
            </a:r>
            <a:r>
              <a:rPr lang="it-IT" dirty="0" err="1"/>
              <a:t>attempt</a:t>
            </a:r>
            <a:r>
              <a:rPr lang="it-IT" dirty="0"/>
              <a:t> made in Rome, in the Asl Roma A, to build a DSM with a </a:t>
            </a:r>
            <a:r>
              <a:rPr lang="it-IT" dirty="0" err="1"/>
              <a:t>multifamily</a:t>
            </a:r>
            <a:r>
              <a:rPr lang="it-IT" dirty="0"/>
              <a:t> </a:t>
            </a:r>
            <a:r>
              <a:rPr lang="it-IT" dirty="0" err="1"/>
              <a:t>structure</a:t>
            </a:r>
            <a:r>
              <a:rPr lang="it-IT" dirty="0"/>
              <a:t>.</a:t>
            </a:r>
          </a:p>
          <a:p>
            <a:r>
              <a:rPr lang="it-IT" dirty="0"/>
              <a:t>In the </a:t>
            </a:r>
            <a:r>
              <a:rPr lang="it-IT" dirty="0" err="1"/>
              <a:t>meantime</a:t>
            </a:r>
            <a:r>
              <a:rPr lang="it-IT" dirty="0"/>
              <a:t>,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experiences</a:t>
            </a:r>
            <a:r>
              <a:rPr lang="it-IT" dirty="0"/>
              <a:t> of </a:t>
            </a:r>
            <a:r>
              <a:rPr lang="it-IT" dirty="0" err="1"/>
              <a:t>using</a:t>
            </a:r>
            <a:r>
              <a:rPr lang="it-IT" dirty="0"/>
              <a:t> </a:t>
            </a:r>
            <a:r>
              <a:rPr lang="it-IT" dirty="0" err="1"/>
              <a:t>MFPGs</a:t>
            </a:r>
            <a:r>
              <a:rPr lang="it-IT" dirty="0"/>
              <a:t> are </a:t>
            </a:r>
            <a:r>
              <a:rPr lang="it-IT" dirty="0" err="1"/>
              <a:t>born</a:t>
            </a:r>
            <a:r>
              <a:rPr lang="it-IT" dirty="0"/>
              <a:t> in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DSMs</a:t>
            </a:r>
            <a:r>
              <a:rPr lang="it-IT" dirty="0"/>
              <a:t> in Rome and in Lazio,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well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in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regions</a:t>
            </a:r>
            <a:r>
              <a:rPr lang="it-IT" dirty="0"/>
              <a:t>.</a:t>
            </a:r>
          </a:p>
          <a:p>
            <a:r>
              <a:rPr lang="it-IT" dirty="0"/>
              <a:t>The </a:t>
            </a:r>
            <a:r>
              <a:rPr lang="it-IT" dirty="0" err="1"/>
              <a:t>catchment</a:t>
            </a:r>
            <a:r>
              <a:rPr lang="it-IT" dirty="0"/>
              <a:t> area of Asl Roma A </a:t>
            </a:r>
            <a:r>
              <a:rPr lang="it-IT" dirty="0" err="1"/>
              <a:t>is</a:t>
            </a:r>
            <a:r>
              <a:rPr lang="it-IT" dirty="0"/>
              <a:t> 500.000 </a:t>
            </a:r>
            <a:r>
              <a:rPr lang="it-IT" dirty="0" err="1"/>
              <a:t>inhabitants</a:t>
            </a:r>
            <a:r>
              <a:rPr lang="it-IT" dirty="0"/>
              <a:t>: MFPG are </a:t>
            </a:r>
            <a:r>
              <a:rPr lang="it-IT" dirty="0" err="1"/>
              <a:t>present</a:t>
            </a:r>
            <a:r>
              <a:rPr lang="it-IT" dirty="0"/>
              <a:t> in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CSMs</a:t>
            </a:r>
            <a:r>
              <a:rPr lang="it-IT" dirty="0"/>
              <a:t>, </a:t>
            </a:r>
            <a:r>
              <a:rPr lang="it-IT" dirty="0" err="1"/>
              <a:t>CTs</a:t>
            </a:r>
            <a:r>
              <a:rPr lang="it-IT" dirty="0"/>
              <a:t> and in a hospital SPDC.</a:t>
            </a:r>
          </a:p>
        </p:txBody>
      </p:sp>
    </p:spTree>
    <p:extLst>
      <p:ext uri="{BB962C8B-B14F-4D97-AF65-F5344CB8AC3E}">
        <p14:creationId xmlns:p14="http://schemas.microsoft.com/office/powerpoint/2010/main" val="3686178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4E75D0-9253-7D00-714F-56644E4D3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The </a:t>
            </a:r>
            <a:r>
              <a:rPr lang="it-IT" dirty="0" err="1"/>
              <a:t>LiPsiM</a:t>
            </a:r>
            <a:r>
              <a:rPr lang="it-IT" dirty="0"/>
              <a:t> (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laboratory</a:t>
            </a:r>
            <a:r>
              <a:rPr lang="it-IT" dirty="0"/>
              <a:t> of </a:t>
            </a:r>
            <a:r>
              <a:rPr lang="it-IT" dirty="0" err="1"/>
              <a:t>multifamily</a:t>
            </a:r>
            <a:r>
              <a:rPr lang="it-IT" dirty="0"/>
              <a:t> </a:t>
            </a:r>
            <a:r>
              <a:rPr lang="it-IT" dirty="0" err="1"/>
              <a:t>psychoanalysis</a:t>
            </a:r>
            <a:r>
              <a:rPr lang="it-IT" dirty="0"/>
              <a:t>)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founded</a:t>
            </a:r>
            <a:r>
              <a:rPr lang="it-IT" dirty="0"/>
              <a:t> in Rome.</a:t>
            </a:r>
            <a:br>
              <a:rPr lang="it-IT" dirty="0"/>
            </a:br>
            <a:r>
              <a:rPr lang="it-IT" dirty="0" err="1"/>
              <a:t>Caglari</a:t>
            </a:r>
            <a:r>
              <a:rPr lang="it-IT" dirty="0"/>
              <a:t> and Napoli </a:t>
            </a:r>
            <a:r>
              <a:rPr lang="it-IT" dirty="0" err="1"/>
              <a:t>become</a:t>
            </a:r>
            <a:r>
              <a:rPr lang="it-IT" dirty="0"/>
              <a:t> headquarters of </a:t>
            </a:r>
            <a:r>
              <a:rPr lang="it-IT" dirty="0" err="1"/>
              <a:t>Lipsim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3EEDBB-72A4-5593-0425-3D8F292B4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1327" y="2300638"/>
            <a:ext cx="10515600" cy="4351338"/>
          </a:xfrm>
        </p:spPr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diffusion</a:t>
            </a:r>
            <a:r>
              <a:rPr lang="it-IT" dirty="0"/>
              <a:t> of </a:t>
            </a:r>
            <a:r>
              <a:rPr lang="it-IT" dirty="0" err="1"/>
              <a:t>LiPsiM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,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this</a:t>
            </a:r>
            <a:r>
              <a:rPr lang="it-IT" dirty="0"/>
              <a:t> point, </a:t>
            </a:r>
            <a:r>
              <a:rPr lang="it-IT" dirty="0" err="1"/>
              <a:t>capillary</a:t>
            </a:r>
            <a:r>
              <a:rPr lang="it-IT" dirty="0"/>
              <a:t>: in </a:t>
            </a:r>
            <a:r>
              <a:rPr lang="it-IT" dirty="0" err="1"/>
              <a:t>addition</a:t>
            </a:r>
            <a:r>
              <a:rPr lang="it-IT" dirty="0"/>
              <a:t> to Lazio, Sardinia and Campania, MFPG are </a:t>
            </a:r>
            <a:r>
              <a:rPr lang="it-IT" dirty="0" err="1"/>
              <a:t>present</a:t>
            </a:r>
            <a:r>
              <a:rPr lang="it-IT" dirty="0"/>
              <a:t> in </a:t>
            </a:r>
            <a:r>
              <a:rPr lang="it-IT" dirty="0" err="1"/>
              <a:t>Sicily</a:t>
            </a:r>
            <a:r>
              <a:rPr lang="it-IT" dirty="0"/>
              <a:t>, Calabria, Basilicata, Molise, Abruzzo, Marche, Umbria, </a:t>
            </a:r>
            <a:r>
              <a:rPr lang="it-IT" dirty="0" err="1"/>
              <a:t>Tuscany</a:t>
            </a:r>
            <a:r>
              <a:rPr lang="it-IT" dirty="0"/>
              <a:t>, Liguria, </a:t>
            </a:r>
            <a:r>
              <a:rPr lang="it-IT" dirty="0" err="1"/>
              <a:t>Piedmont</a:t>
            </a:r>
            <a:r>
              <a:rPr lang="it-IT" dirty="0"/>
              <a:t> and </a:t>
            </a:r>
            <a:r>
              <a:rPr lang="it-IT" dirty="0" err="1"/>
              <a:t>Lombardy</a:t>
            </a:r>
            <a:r>
              <a:rPr lang="it-IT" dirty="0"/>
              <a:t>.</a:t>
            </a:r>
          </a:p>
          <a:p>
            <a:r>
              <a:rPr lang="it-IT" dirty="0"/>
              <a:t>In </a:t>
            </a:r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regions</a:t>
            </a:r>
            <a:r>
              <a:rPr lang="it-IT" dirty="0"/>
              <a:t>, </a:t>
            </a:r>
            <a:r>
              <a:rPr lang="it-IT" dirty="0" err="1"/>
              <a:t>about</a:t>
            </a:r>
            <a:r>
              <a:rPr lang="it-IT" dirty="0"/>
              <a:t> 80 groups are in </a:t>
            </a:r>
            <a:r>
              <a:rPr lang="it-IT" dirty="0" err="1"/>
              <a:t>operation</a:t>
            </a:r>
            <a:r>
              <a:rPr lang="it-IT" dirty="0"/>
              <a:t> </a:t>
            </a:r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144B39B7-1124-F0CB-090E-AB95848289AD}"/>
              </a:ext>
            </a:extLst>
          </p:cNvPr>
          <p:cNvSpPr txBox="1">
            <a:spLocks/>
          </p:cNvSpPr>
          <p:nvPr/>
        </p:nvSpPr>
        <p:spPr>
          <a:xfrm>
            <a:off x="921327" y="230063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The </a:t>
            </a:r>
            <a:r>
              <a:rPr lang="it-IT" dirty="0" err="1"/>
              <a:t>diffusion</a:t>
            </a:r>
            <a:r>
              <a:rPr lang="it-IT" dirty="0"/>
              <a:t> of </a:t>
            </a:r>
            <a:r>
              <a:rPr lang="it-IT" dirty="0" err="1"/>
              <a:t>LiPsiM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,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this</a:t>
            </a:r>
            <a:r>
              <a:rPr lang="it-IT" dirty="0"/>
              <a:t> point, </a:t>
            </a:r>
            <a:r>
              <a:rPr lang="it-IT" dirty="0" err="1"/>
              <a:t>capillary</a:t>
            </a:r>
            <a:r>
              <a:rPr lang="it-IT" dirty="0"/>
              <a:t>: in </a:t>
            </a:r>
            <a:r>
              <a:rPr lang="it-IT" dirty="0" err="1"/>
              <a:t>addition</a:t>
            </a:r>
            <a:r>
              <a:rPr lang="it-IT" dirty="0"/>
              <a:t> to Lazio, Sardinia and Campania, MFPG are </a:t>
            </a:r>
            <a:r>
              <a:rPr lang="it-IT" dirty="0" err="1"/>
              <a:t>present</a:t>
            </a:r>
            <a:r>
              <a:rPr lang="it-IT" dirty="0"/>
              <a:t> in </a:t>
            </a:r>
            <a:r>
              <a:rPr lang="it-IT" dirty="0" err="1"/>
              <a:t>Sicily</a:t>
            </a:r>
            <a:r>
              <a:rPr lang="it-IT" dirty="0"/>
              <a:t>, Calabria, Basilicata, Molise, Abruzzo, Marche, Umbria, </a:t>
            </a:r>
            <a:r>
              <a:rPr lang="it-IT" dirty="0" err="1"/>
              <a:t>Tuscany</a:t>
            </a:r>
            <a:r>
              <a:rPr lang="it-IT" dirty="0"/>
              <a:t>, Liguria, </a:t>
            </a:r>
            <a:r>
              <a:rPr lang="it-IT" dirty="0" err="1"/>
              <a:t>Piedmont</a:t>
            </a:r>
            <a:r>
              <a:rPr lang="it-IT" dirty="0"/>
              <a:t> and </a:t>
            </a:r>
            <a:r>
              <a:rPr lang="it-IT" dirty="0" err="1"/>
              <a:t>Lombardy</a:t>
            </a:r>
            <a:r>
              <a:rPr lang="it-IT" dirty="0"/>
              <a:t>.</a:t>
            </a:r>
          </a:p>
          <a:p>
            <a:r>
              <a:rPr lang="it-IT" dirty="0"/>
              <a:t>In </a:t>
            </a:r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regions</a:t>
            </a:r>
            <a:r>
              <a:rPr lang="it-IT" dirty="0"/>
              <a:t>, </a:t>
            </a:r>
            <a:r>
              <a:rPr lang="it-IT" dirty="0" err="1"/>
              <a:t>about</a:t>
            </a:r>
            <a:r>
              <a:rPr lang="it-IT" dirty="0"/>
              <a:t> 80 groups are in </a:t>
            </a:r>
            <a:r>
              <a:rPr lang="it-IT" dirty="0" err="1"/>
              <a:t>operation</a:t>
            </a:r>
            <a:r>
              <a:rPr lang="it-IT" dirty="0"/>
              <a:t>: </a:t>
            </a:r>
            <a:r>
              <a:rPr lang="it-IT" dirty="0" err="1"/>
              <a:t>both</a:t>
            </a:r>
            <a:r>
              <a:rPr lang="it-IT" dirty="0"/>
              <a:t> in </a:t>
            </a:r>
            <a:r>
              <a:rPr lang="it-IT" dirty="0" err="1"/>
              <a:t>structures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hospitalize</a:t>
            </a:r>
            <a:r>
              <a:rPr lang="it-IT" dirty="0"/>
              <a:t> </a:t>
            </a:r>
            <a:r>
              <a:rPr lang="it-IT" dirty="0" err="1"/>
              <a:t>patients</a:t>
            </a:r>
            <a:r>
              <a:rPr lang="it-IT" dirty="0"/>
              <a:t> and </a:t>
            </a:r>
            <a:r>
              <a:rPr lang="it-IT" dirty="0" err="1"/>
              <a:t>that</a:t>
            </a:r>
            <a:r>
              <a:rPr lang="it-IT" dirty="0"/>
              <a:t> follow </a:t>
            </a:r>
            <a:r>
              <a:rPr lang="it-IT" dirty="0" err="1"/>
              <a:t>them</a:t>
            </a:r>
            <a:r>
              <a:rPr lang="it-IT" dirty="0"/>
              <a:t> on an </a:t>
            </a:r>
            <a:r>
              <a:rPr lang="it-IT" dirty="0" err="1"/>
              <a:t>outpatients</a:t>
            </a:r>
            <a:r>
              <a:rPr lang="it-IT" dirty="0"/>
              <a:t> </a:t>
            </a:r>
            <a:r>
              <a:rPr lang="it-IT" dirty="0" err="1"/>
              <a:t>basis</a:t>
            </a:r>
            <a:r>
              <a:rPr lang="it-IT" dirty="0"/>
              <a:t>, </a:t>
            </a:r>
            <a:r>
              <a:rPr lang="it-IT" dirty="0" err="1"/>
              <a:t>both</a:t>
            </a:r>
            <a:r>
              <a:rPr lang="it-IT" dirty="0"/>
              <a:t> in the public and private </a:t>
            </a:r>
            <a:r>
              <a:rPr lang="it-IT" dirty="0" err="1"/>
              <a:t>sectors</a:t>
            </a:r>
            <a:r>
              <a:rPr lang="it-IT" dirty="0"/>
              <a:t> with agreements.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14629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115AB0-F57E-9374-C868-95F9AA30F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950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MFPG </a:t>
            </a:r>
            <a:r>
              <a:rPr lang="it-IT" dirty="0" err="1"/>
              <a:t>results</a:t>
            </a:r>
            <a:r>
              <a:rPr lang="it-IT" dirty="0"/>
              <a:t> in an </a:t>
            </a:r>
            <a:r>
              <a:rPr lang="it-IT" dirty="0" err="1"/>
              <a:t>improvement</a:t>
            </a:r>
            <a:r>
              <a:rPr lang="it-IT" dirty="0"/>
              <a:t> in the </a:t>
            </a:r>
            <a:r>
              <a:rPr lang="it-IT" dirty="0" err="1"/>
              <a:t>therapeutic</a:t>
            </a:r>
            <a:r>
              <a:rPr lang="it-IT" dirty="0"/>
              <a:t> skills of a DSM </a:t>
            </a:r>
            <a:r>
              <a:rPr lang="it-IT" dirty="0" err="1"/>
              <a:t>towards</a:t>
            </a:r>
            <a:r>
              <a:rPr lang="it-IT" dirty="0"/>
              <a:t> </a:t>
            </a:r>
            <a:r>
              <a:rPr lang="it-IT" dirty="0" err="1"/>
              <a:t>patients</a:t>
            </a:r>
            <a:r>
              <a:rPr lang="it-IT" dirty="0"/>
              <a:t> and family </a:t>
            </a:r>
            <a:r>
              <a:rPr lang="it-IT" dirty="0" err="1"/>
              <a:t>members</a:t>
            </a:r>
            <a:r>
              <a:rPr lang="it-IT" dirty="0"/>
              <a:t> and </a:t>
            </a:r>
            <a:r>
              <a:rPr lang="it-IT" dirty="0" err="1"/>
              <a:t>develop</a:t>
            </a:r>
            <a:r>
              <a:rPr lang="it-IT" dirty="0"/>
              <a:t> a </a:t>
            </a:r>
            <a:r>
              <a:rPr lang="it-IT" dirty="0" err="1"/>
              <a:t>greater</a:t>
            </a:r>
            <a:r>
              <a:rPr lang="it-IT" dirty="0"/>
              <a:t> </a:t>
            </a:r>
            <a:r>
              <a:rPr lang="it-IT" dirty="0" err="1"/>
              <a:t>sense</a:t>
            </a:r>
            <a:r>
              <a:rPr lang="it-IT" dirty="0"/>
              <a:t> of </a:t>
            </a:r>
            <a:r>
              <a:rPr lang="it-IT" dirty="0" err="1"/>
              <a:t>collaboration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operators</a:t>
            </a:r>
            <a:r>
              <a:rPr lang="it-IT" dirty="0"/>
              <a:t>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5E9026-DBB9-5AAA-A301-190DEB9DD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6264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In some of </a:t>
            </a:r>
            <a:r>
              <a:rPr lang="it-IT" dirty="0" err="1"/>
              <a:t>these</a:t>
            </a:r>
            <a:r>
              <a:rPr lang="it-IT" dirty="0"/>
              <a:t> realities, </a:t>
            </a:r>
            <a:r>
              <a:rPr lang="it-IT" dirty="0" err="1"/>
              <a:t>experiences</a:t>
            </a:r>
            <a:r>
              <a:rPr lang="it-IT" dirty="0"/>
              <a:t> </a:t>
            </a:r>
            <a:r>
              <a:rPr lang="it-IT" dirty="0" err="1"/>
              <a:t>similar</a:t>
            </a:r>
            <a:r>
              <a:rPr lang="it-IT" dirty="0"/>
              <a:t> to the one </a:t>
            </a:r>
            <a:r>
              <a:rPr lang="it-IT" dirty="0" err="1"/>
              <a:t>carried</a:t>
            </a:r>
            <a:r>
              <a:rPr lang="it-IT" dirty="0"/>
              <a:t> out in Asl Roma A are </a:t>
            </a:r>
            <a:r>
              <a:rPr lang="it-IT" dirty="0" err="1"/>
              <a:t>repeated</a:t>
            </a:r>
            <a:r>
              <a:rPr lang="it-IT" dirty="0"/>
              <a:t>, up to </a:t>
            </a:r>
            <a:r>
              <a:rPr lang="it-IT" dirty="0" err="1"/>
              <a:t>having</a:t>
            </a:r>
            <a:r>
              <a:rPr lang="it-IT" dirty="0"/>
              <a:t> </a:t>
            </a:r>
            <a:r>
              <a:rPr lang="it-IT" dirty="0" err="1"/>
              <a:t>entire</a:t>
            </a:r>
            <a:r>
              <a:rPr lang="it-IT" dirty="0"/>
              <a:t> </a:t>
            </a:r>
            <a:r>
              <a:rPr lang="it-IT" dirty="0" err="1"/>
              <a:t>DSMs</a:t>
            </a:r>
            <a:r>
              <a:rPr lang="it-IT" dirty="0"/>
              <a:t> in </a:t>
            </a:r>
            <a:r>
              <a:rPr lang="it-IT" dirty="0" err="1"/>
              <a:t>hte</a:t>
            </a:r>
            <a:r>
              <a:rPr lang="it-IT" dirty="0"/>
              <a:t> public </a:t>
            </a:r>
            <a:r>
              <a:rPr lang="it-IT" dirty="0" err="1"/>
              <a:t>sphere</a:t>
            </a:r>
            <a:r>
              <a:rPr lang="it-IT" dirty="0"/>
              <a:t> and sets of </a:t>
            </a:r>
            <a:r>
              <a:rPr lang="it-IT" dirty="0" err="1"/>
              <a:t>CTs</a:t>
            </a:r>
            <a:r>
              <a:rPr lang="it-IT" dirty="0"/>
              <a:t>,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those</a:t>
            </a:r>
            <a:r>
              <a:rPr lang="it-IT" dirty="0"/>
              <a:t> of Redancia Group, in Liguria, in </a:t>
            </a:r>
            <a:r>
              <a:rPr lang="it-IT" dirty="0" err="1"/>
              <a:t>which</a:t>
            </a:r>
            <a:r>
              <a:rPr lang="it-IT" dirty="0"/>
              <a:t> 23 </a:t>
            </a:r>
            <a:r>
              <a:rPr lang="it-IT" dirty="0" err="1"/>
              <a:t>CTs</a:t>
            </a:r>
            <a:r>
              <a:rPr lang="it-IT" dirty="0"/>
              <a:t> out of 30 use the MFPG, in the private agreement.</a:t>
            </a:r>
          </a:p>
          <a:p>
            <a:r>
              <a:rPr lang="it-IT" dirty="0" err="1"/>
              <a:t>These</a:t>
            </a:r>
            <a:r>
              <a:rPr lang="it-IT" dirty="0"/>
              <a:t> macro-</a:t>
            </a:r>
            <a:r>
              <a:rPr lang="it-IT" dirty="0" err="1"/>
              <a:t>structures</a:t>
            </a:r>
            <a:r>
              <a:rPr lang="it-IT" dirty="0"/>
              <a:t>, </a:t>
            </a:r>
            <a:r>
              <a:rPr lang="it-IT" dirty="0" err="1"/>
              <a:t>which</a:t>
            </a:r>
            <a:r>
              <a:rPr lang="it-IT" dirty="0"/>
              <a:t> are made of a set of </a:t>
            </a:r>
            <a:r>
              <a:rPr lang="it-IT" dirty="0" err="1"/>
              <a:t>structures</a:t>
            </a:r>
            <a:r>
              <a:rPr lang="it-IT" dirty="0"/>
              <a:t> in </a:t>
            </a:r>
            <a:r>
              <a:rPr lang="it-IT" dirty="0" err="1"/>
              <a:t>which</a:t>
            </a:r>
            <a:r>
              <a:rPr lang="it-IT" dirty="0"/>
              <a:t>, in </a:t>
            </a:r>
            <a:r>
              <a:rPr lang="it-IT" dirty="0" err="1"/>
              <a:t>each</a:t>
            </a:r>
            <a:r>
              <a:rPr lang="it-IT" dirty="0"/>
              <a:t> one,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MFPG, </a:t>
            </a:r>
            <a:r>
              <a:rPr lang="it-IT" dirty="0" err="1"/>
              <a:t>appear</a:t>
            </a:r>
            <a:r>
              <a:rPr lang="it-IT" dirty="0"/>
              <a:t> more </a:t>
            </a:r>
            <a:r>
              <a:rPr lang="it-IT" dirty="0" err="1"/>
              <a:t>integrated</a:t>
            </a:r>
            <a:r>
              <a:rPr lang="it-IT" dirty="0"/>
              <a:t> and </a:t>
            </a:r>
            <a:r>
              <a:rPr lang="it-IT" dirty="0" err="1"/>
              <a:t>functional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whole</a:t>
            </a:r>
            <a:r>
              <a:rPr lang="it-IT" dirty="0"/>
              <a:t>.</a:t>
            </a:r>
          </a:p>
          <a:p>
            <a:r>
              <a:rPr lang="it-IT" dirty="0"/>
              <a:t>ln </a:t>
            </a:r>
            <a:r>
              <a:rPr lang="it-IT" dirty="0" err="1"/>
              <a:t>these</a:t>
            </a:r>
            <a:r>
              <a:rPr lang="it-IT" dirty="0"/>
              <a:t> situations,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possible</a:t>
            </a:r>
            <a:r>
              <a:rPr lang="it-IT" dirty="0"/>
              <a:t> to </a:t>
            </a:r>
            <a:r>
              <a:rPr lang="it-IT" dirty="0" err="1"/>
              <a:t>experience</a:t>
            </a:r>
            <a:r>
              <a:rPr lang="it-IT" dirty="0"/>
              <a:t> </a:t>
            </a:r>
            <a:r>
              <a:rPr lang="it-IT" dirty="0" err="1"/>
              <a:t>both</a:t>
            </a:r>
            <a:r>
              <a:rPr lang="it-IT" dirty="0"/>
              <a:t> an inclusive style of </a:t>
            </a:r>
            <a:r>
              <a:rPr lang="it-IT" dirty="0" err="1"/>
              <a:t>intervention</a:t>
            </a:r>
            <a:r>
              <a:rPr lang="it-IT" dirty="0"/>
              <a:t> for </a:t>
            </a:r>
            <a:r>
              <a:rPr lang="it-IT" dirty="0" err="1"/>
              <a:t>patients</a:t>
            </a:r>
            <a:r>
              <a:rPr lang="it-IT" dirty="0"/>
              <a:t> and </a:t>
            </a:r>
            <a:r>
              <a:rPr lang="it-IT" dirty="0" err="1"/>
              <a:t>their</a:t>
            </a:r>
            <a:r>
              <a:rPr lang="it-IT" dirty="0"/>
              <a:t> families, </a:t>
            </a:r>
            <a:r>
              <a:rPr lang="it-IT" dirty="0" err="1"/>
              <a:t>which</a:t>
            </a:r>
            <a:r>
              <a:rPr lang="it-IT" dirty="0"/>
              <a:t> leads </a:t>
            </a:r>
            <a:r>
              <a:rPr lang="it-IT" dirty="0" err="1"/>
              <a:t>all</a:t>
            </a:r>
            <a:r>
              <a:rPr lang="it-IT" dirty="0"/>
              <a:t> of </a:t>
            </a:r>
            <a:r>
              <a:rPr lang="it-IT" dirty="0" err="1"/>
              <a:t>them</a:t>
            </a:r>
            <a:r>
              <a:rPr lang="it-IT" dirty="0"/>
              <a:t> to make the </a:t>
            </a:r>
            <a:r>
              <a:rPr lang="it-IT"/>
              <a:t>best use of </a:t>
            </a:r>
            <a:r>
              <a:rPr lang="it-IT" dirty="0" err="1"/>
              <a:t>all</a:t>
            </a:r>
            <a:r>
              <a:rPr lang="it-IT" dirty="0"/>
              <a:t> the </a:t>
            </a:r>
            <a:r>
              <a:rPr lang="it-IT" dirty="0" err="1"/>
              <a:t>resources</a:t>
            </a:r>
            <a:r>
              <a:rPr lang="it-IT" dirty="0"/>
              <a:t> </a:t>
            </a:r>
            <a:r>
              <a:rPr lang="it-IT" dirty="0" err="1"/>
              <a:t>present</a:t>
            </a:r>
            <a:r>
              <a:rPr lang="it-IT" dirty="0"/>
              <a:t> in the area and the </a:t>
            </a:r>
            <a:r>
              <a:rPr lang="it-IT" dirty="0" err="1"/>
              <a:t>estalishment</a:t>
            </a:r>
            <a:r>
              <a:rPr lang="it-IT" dirty="0"/>
              <a:t> of a </a:t>
            </a:r>
            <a:r>
              <a:rPr lang="it-IT" dirty="0" err="1"/>
              <a:t>climate</a:t>
            </a:r>
            <a:r>
              <a:rPr lang="it-IT" dirty="0"/>
              <a:t> of </a:t>
            </a:r>
            <a:r>
              <a:rPr lang="it-IT" dirty="0" err="1"/>
              <a:t>collaboration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operators</a:t>
            </a:r>
            <a:r>
              <a:rPr lang="it-IT" dirty="0"/>
              <a:t>, </a:t>
            </a:r>
            <a:r>
              <a:rPr lang="it-IT" dirty="0" err="1"/>
              <a:t>which</a:t>
            </a:r>
            <a:r>
              <a:rPr lang="it-IT" dirty="0"/>
              <a:t> helps to </a:t>
            </a:r>
            <a:r>
              <a:rPr lang="it-IT" dirty="0" err="1"/>
              <a:t>try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hand </a:t>
            </a:r>
            <a:r>
              <a:rPr lang="it-IT" dirty="0" err="1"/>
              <a:t>at</a:t>
            </a:r>
            <a:r>
              <a:rPr lang="it-IT" dirty="0"/>
              <a:t> the </a:t>
            </a:r>
            <a:r>
              <a:rPr lang="it-IT" dirty="0" err="1"/>
              <a:t>difficult</a:t>
            </a:r>
            <a:r>
              <a:rPr lang="it-IT" dirty="0"/>
              <a:t> tasks to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are </a:t>
            </a:r>
            <a:r>
              <a:rPr lang="it-IT" dirty="0" err="1"/>
              <a:t>called</a:t>
            </a:r>
            <a:r>
              <a:rPr lang="it-IT" dirty="0"/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29536380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771</Words>
  <Application>Microsoft Macintosh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Multifamily Psychoanalysis in Italy</vt:lpstr>
      <vt:lpstr>The meeting with its creator</vt:lpstr>
      <vt:lpstr>JGB teaches us Multifamily Psychoanalysis</vt:lpstr>
      <vt:lpstr>The educational experience of Cagliari</vt:lpstr>
      <vt:lpstr>The LiPsiM (Italian laboratory of multifamily psychoanalysis) is founded in Rome. Caglari and Napoli become headquarters of Lipsim </vt:lpstr>
      <vt:lpstr>MFPG results in an improvement in the therapeutic skills of a DSM towards patients and family members and develop a greater sense of collaboration between operators.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Multifamily Psychoanalysis in Italy</dc:title>
  <dc:creator>andrea narracci</dc:creator>
  <cp:lastModifiedBy>andrea narracci</cp:lastModifiedBy>
  <cp:revision>8</cp:revision>
  <dcterms:created xsi:type="dcterms:W3CDTF">2023-02-22T18:51:52Z</dcterms:created>
  <dcterms:modified xsi:type="dcterms:W3CDTF">2023-02-24T05:45:43Z</dcterms:modified>
</cp:coreProperties>
</file>