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F2BAB-A31B-24CC-E0B4-FCD5682A8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2F7FBC-DE7B-22B8-FD17-8284FEA16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EEE06E-9A96-C002-66E1-8C9D9F48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0D4EB-A6F1-59CE-1D6D-5261CB9E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E35FB0-15D7-17B4-80BE-025446AF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4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D5A94C-9D41-72AE-9913-04D4F425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2CC6E0-2956-01B1-2312-67D3CAB57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71E402-F2C2-4CB4-A26A-A54026D4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37BC56-309B-9763-0F34-CEC19FF4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411DA6-E2B1-5135-6BF6-DE3EF33A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0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650480-E370-306E-7985-35806195A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B3077A-CE91-6EE4-F62F-F9F9207D9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A0C330-A635-A2A4-507A-A39CDD7C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44B9FD-895B-245C-8BB8-438EB1E3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F7267D-D696-494C-293F-5B883D21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84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6F702-D93F-7C93-2525-03D40EE7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32B56D-50E5-6772-A9A9-B7EEEB03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2CAB73-4263-9447-B7DB-2A9D9B03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F9E79D-037B-4246-E006-21CABD8D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485548-3F66-A854-BF6E-5294406E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75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CE7F2-43B9-4AF2-DE1A-9C44BE98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C74202-A527-83B0-6C76-75621D0D3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B280B9-9CA7-08AE-A81E-ECA931B5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E2DEC2-0625-1C2C-98B5-4B9D7DDF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8C4AEB-19C1-9077-A4B0-01DC3CC7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0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13F58A-7610-7885-35BA-86BE9D05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949B31-3AB9-90BA-8C80-8F23DC074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1EB8A7-B157-7910-584E-C0C5CCD1A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9C12ED-F306-74D6-0234-85B56F04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1FF23C-9939-2E27-404D-17DECE77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2E8348-C999-D326-2FCC-1C2898FE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56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E27C2-3668-AAAE-FE3F-64AD4CE45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1AC29A-316F-E99B-5D82-4881D4C8B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1AD468-6EBD-76B9-7A15-8FAE0558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9B6DC98-CB50-B0D2-0101-2DF13C7C6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14320F-0B25-B889-1DED-C5DED48A0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8B32A5-25D2-A346-21FE-1F91C893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14EA4A1-1613-3D7C-20DD-218D136C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C6E105-9531-9620-A97A-65175642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2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E89834-1B13-F815-2123-1E808710F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9FA53F6-9CC4-3431-BD35-28C75594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786724-1C8A-A762-9526-C1AC8BBC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8C8023-8D32-51D2-7ACE-318592B1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92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AB731B8-EC9E-1D05-9B7B-B0A538C3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535EC8-CA29-06C9-C0D5-60608A1F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6681E3-4AF6-9471-94C1-388099CB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52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62D4B-05F7-D2AA-6405-64A47D30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826670-F33B-15D9-2470-332FEDE56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05D5F6-D808-B176-B80C-208165240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335000-4B81-4899-8F95-476A4E482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D05FAE-860A-A529-6BDD-85837743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BE3012-AF6E-2080-B3EC-E8A3F317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44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692BD7-97DF-B209-A47A-8B882A3F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9FF886-203F-9BAC-5CC4-CCFC2BECE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5CA221-5A97-55DF-2487-8EC46109E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FCEC15-37F9-EED8-4743-B0BF97FD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303944-207E-3C33-7E25-F3986505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39844E-7C26-BF73-43EA-4367DA2F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60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16DECCB-9FD2-3A2F-B689-A9FB3DFB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A198B-E5DC-C0C6-02D0-98F2AD856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BDEA5F-348F-452D-3FB2-F13D04732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86A1-8549-8043-9118-7879F8B5E704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FCB99F-1AAD-3E99-5050-419FE927D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523320-D6FA-8C08-C3A6-1DD4436B7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F3AF-66A4-4547-B74E-0842B8A11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6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FAB743-D8A3-010B-DC50-0D4316A93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>
                <a:latin typeface="+mn-lt"/>
              </a:rPr>
              <a:t>Multifamily</a:t>
            </a:r>
            <a:r>
              <a:rPr lang="it-IT" dirty="0"/>
              <a:t> </a:t>
            </a:r>
            <a:r>
              <a:rPr lang="it-IT" dirty="0" err="1">
                <a:latin typeface="+mn-lt"/>
              </a:rPr>
              <a:t>Psychoanalysis</a:t>
            </a:r>
            <a:r>
              <a:rPr lang="it-IT" dirty="0">
                <a:latin typeface="+mn-lt"/>
              </a:rPr>
              <a:t> in </a:t>
            </a:r>
            <a:r>
              <a:rPr lang="it-IT" dirty="0" err="1">
                <a:latin typeface="+mn-lt"/>
              </a:rPr>
              <a:t>Italy</a:t>
            </a:r>
            <a:endParaRPr lang="it-IT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B72B91-C51E-3584-7B74-68A9514F6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Spread, </a:t>
            </a:r>
            <a:r>
              <a:rPr lang="it-IT" sz="4400" dirty="0" err="1"/>
              <a:t>resistors</a:t>
            </a:r>
            <a:r>
              <a:rPr lang="it-IT" sz="4400" dirty="0"/>
              <a:t>, </a:t>
            </a:r>
            <a:r>
              <a:rPr lang="it-IT" sz="4400" dirty="0" err="1"/>
              <a:t>difficolty</a:t>
            </a:r>
            <a:r>
              <a:rPr lang="it-IT" sz="4400" dirty="0"/>
              <a:t>.</a:t>
            </a:r>
          </a:p>
          <a:p>
            <a:r>
              <a:rPr lang="it-IT" sz="4400" dirty="0" err="1"/>
              <a:t>Meaning</a:t>
            </a:r>
            <a:r>
              <a:rPr lang="it-IT" sz="4400" dirty="0"/>
              <a:t> </a:t>
            </a:r>
            <a:r>
              <a:rPr lang="it-IT" sz="4400"/>
              <a:t>of spread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3358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7F971F-AFDA-E3E9-519D-6C3449AB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The meeting with </a:t>
            </a:r>
            <a:r>
              <a:rPr lang="it-IT" dirty="0" err="1"/>
              <a:t>its</a:t>
            </a:r>
            <a:r>
              <a:rPr lang="it-IT" dirty="0"/>
              <a:t> creator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8822B-224E-A33D-73B4-BC74F962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Jorge Garcia </a:t>
            </a:r>
            <a:r>
              <a:rPr lang="it-IT" dirty="0" err="1"/>
              <a:t>Badaracco</a:t>
            </a:r>
            <a:r>
              <a:rPr lang="it-IT" dirty="0"/>
              <a:t> come to </a:t>
            </a:r>
            <a:r>
              <a:rPr lang="it-IT" dirty="0" err="1"/>
              <a:t>Italy</a:t>
            </a:r>
            <a:r>
              <a:rPr lang="it-IT" dirty="0"/>
              <a:t> in June 1997, to </a:t>
            </a:r>
            <a:r>
              <a:rPr lang="it-IT" dirty="0" err="1"/>
              <a:t>present</a:t>
            </a:r>
            <a:r>
              <a:rPr lang="it-IT" dirty="0"/>
              <a:t>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book:»The</a:t>
            </a:r>
            <a:r>
              <a:rPr lang="it-IT" dirty="0"/>
              <a:t> </a:t>
            </a:r>
            <a:r>
              <a:rPr lang="it-IT" dirty="0" err="1"/>
              <a:t>Psychoanalytic</a:t>
            </a:r>
            <a:r>
              <a:rPr lang="it-IT" dirty="0"/>
              <a:t> </a:t>
            </a:r>
            <a:r>
              <a:rPr lang="it-IT" dirty="0" err="1"/>
              <a:t>Terapeutic</a:t>
            </a:r>
            <a:r>
              <a:rPr lang="it-IT" dirty="0"/>
              <a:t> </a:t>
            </a:r>
            <a:r>
              <a:rPr lang="it-IT" dirty="0" err="1"/>
              <a:t>Comunity</a:t>
            </a:r>
            <a:r>
              <a:rPr lang="it-IT" dirty="0"/>
              <a:t> of 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», </a:t>
            </a:r>
            <a:r>
              <a:rPr lang="it-IT" dirty="0" err="1"/>
              <a:t>invited</a:t>
            </a:r>
            <a:r>
              <a:rPr lang="it-IT" dirty="0"/>
              <a:t> by Dr. Anna Nicolò,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translated</a:t>
            </a:r>
            <a:r>
              <a:rPr lang="it-IT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september</a:t>
            </a:r>
            <a:r>
              <a:rPr lang="it-IT" dirty="0"/>
              <a:t> 1997, the Via Piatti CT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opened</a:t>
            </a:r>
            <a:r>
              <a:rPr lang="it-IT" dirty="0"/>
              <a:t>, in the Asl Roma A. In </a:t>
            </a:r>
            <a:r>
              <a:rPr lang="it-IT" dirty="0" err="1"/>
              <a:t>october</a:t>
            </a:r>
            <a:r>
              <a:rPr lang="it-IT" dirty="0"/>
              <a:t>, the first 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Psychoanalysis</a:t>
            </a:r>
            <a:r>
              <a:rPr lang="it-IT" dirty="0"/>
              <a:t> Group (MFPG)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convened</a:t>
            </a:r>
            <a:r>
              <a:rPr lang="it-IT" dirty="0"/>
              <a:t>. </a:t>
            </a:r>
          </a:p>
          <a:p>
            <a:r>
              <a:rPr lang="it-IT" dirty="0"/>
              <a:t>After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realize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MFPG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performs</a:t>
            </a:r>
            <a:r>
              <a:rPr lang="it-IT" dirty="0"/>
              <a:t> the </a:t>
            </a:r>
            <a:r>
              <a:rPr lang="it-IT" dirty="0" err="1"/>
              <a:t>function</a:t>
            </a:r>
            <a:r>
              <a:rPr lang="it-IT" dirty="0"/>
              <a:t> of «container» of </a:t>
            </a:r>
            <a:r>
              <a:rPr lang="it-IT" dirty="0" err="1"/>
              <a:t>everything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in CT and </a:t>
            </a:r>
            <a:r>
              <a:rPr lang="it-IT" dirty="0" err="1"/>
              <a:t>not</a:t>
            </a:r>
            <a:r>
              <a:rPr lang="it-IT" dirty="0"/>
              <a:t> the </a:t>
            </a:r>
            <a:r>
              <a:rPr lang="it-IT" dirty="0" err="1"/>
              <a:t>other</a:t>
            </a:r>
            <a:r>
              <a:rPr lang="it-IT" dirty="0"/>
              <a:t> way </a:t>
            </a:r>
            <a:r>
              <a:rPr lang="it-IT" dirty="0" err="1"/>
              <a:t>around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espected</a:t>
            </a:r>
            <a:r>
              <a:rPr lang="it-IT" dirty="0"/>
              <a:t>.</a:t>
            </a:r>
          </a:p>
          <a:p>
            <a:r>
              <a:rPr lang="it-IT" dirty="0"/>
              <a:t>In 2000,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meet</a:t>
            </a:r>
            <a:r>
              <a:rPr lang="it-IT" dirty="0"/>
              <a:t> JGB in Pavia and </a:t>
            </a:r>
            <a:r>
              <a:rPr lang="it-IT" dirty="0" err="1"/>
              <a:t>we</a:t>
            </a:r>
            <a:r>
              <a:rPr lang="it-IT" dirty="0"/>
              <a:t> propose </a:t>
            </a:r>
            <a:r>
              <a:rPr lang="it-IT" dirty="0" err="1"/>
              <a:t>him</a:t>
            </a:r>
            <a:r>
              <a:rPr lang="it-IT" dirty="0"/>
              <a:t> to </a:t>
            </a:r>
            <a:r>
              <a:rPr lang="it-IT" dirty="0" err="1"/>
              <a:t>translate</a:t>
            </a:r>
            <a:r>
              <a:rPr lang="it-IT" dirty="0"/>
              <a:t> the book:»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Psychoanalysis</a:t>
            </a:r>
            <a:r>
              <a:rPr lang="it-IT" dirty="0"/>
              <a:t>»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90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2B427-6DFB-A708-0CDB-FFD27E1CA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JGB </a:t>
            </a:r>
            <a:r>
              <a:rPr lang="it-IT" dirty="0" err="1"/>
              <a:t>teaches</a:t>
            </a:r>
            <a:r>
              <a:rPr lang="it-IT" dirty="0"/>
              <a:t> </a:t>
            </a:r>
            <a:r>
              <a:rPr lang="it-IT" dirty="0" err="1"/>
              <a:t>us</a:t>
            </a:r>
            <a:r>
              <a:rPr lang="it-IT" dirty="0"/>
              <a:t> 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Psychoanalysis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920CA2-2830-820F-D828-AA5B3C6B6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From 2001 to 2010, in Rome, </a:t>
            </a:r>
            <a:r>
              <a:rPr lang="it-IT" dirty="0" err="1"/>
              <a:t>where</a:t>
            </a:r>
            <a:r>
              <a:rPr lang="it-IT" dirty="0"/>
              <a:t> he </a:t>
            </a:r>
            <a:r>
              <a:rPr lang="it-IT" dirty="0" err="1"/>
              <a:t>comes</a:t>
            </a:r>
            <a:r>
              <a:rPr lang="it-IT" dirty="0"/>
              <a:t> a </a:t>
            </a:r>
            <a:r>
              <a:rPr lang="it-IT" dirty="0" err="1"/>
              <a:t>few</a:t>
            </a:r>
            <a:r>
              <a:rPr lang="it-IT" dirty="0"/>
              <a:t> times and in Buenos Aires 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go on more </a:t>
            </a:r>
            <a:r>
              <a:rPr lang="it-IT" dirty="0" err="1"/>
              <a:t>than</a:t>
            </a:r>
            <a:r>
              <a:rPr lang="it-IT" dirty="0"/>
              <a:t> one </a:t>
            </a:r>
            <a:r>
              <a:rPr lang="it-IT" dirty="0" err="1"/>
              <a:t>occasion</a:t>
            </a:r>
            <a:r>
              <a:rPr lang="it-IT" dirty="0"/>
              <a:t>, JGB </a:t>
            </a:r>
            <a:r>
              <a:rPr lang="it-IT" dirty="0" err="1"/>
              <a:t>teaches</a:t>
            </a:r>
            <a:r>
              <a:rPr lang="it-IT" dirty="0"/>
              <a:t> </a:t>
            </a:r>
            <a:r>
              <a:rPr lang="it-IT" dirty="0" err="1"/>
              <a:t>us</a:t>
            </a:r>
            <a:r>
              <a:rPr lang="it-IT" dirty="0"/>
              <a:t> PM with </a:t>
            </a:r>
            <a:r>
              <a:rPr lang="it-IT" dirty="0" err="1"/>
              <a:t>great</a:t>
            </a:r>
            <a:r>
              <a:rPr lang="it-IT" dirty="0"/>
              <a:t> </a:t>
            </a:r>
            <a:r>
              <a:rPr lang="it-IT" dirty="0" err="1"/>
              <a:t>generosity</a:t>
            </a:r>
            <a:r>
              <a:rPr lang="it-IT" dirty="0"/>
              <a:t>.</a:t>
            </a:r>
          </a:p>
          <a:p>
            <a:r>
              <a:rPr lang="it-IT" dirty="0"/>
              <a:t>The PM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presented</a:t>
            </a:r>
            <a:r>
              <a:rPr lang="it-IT" dirty="0"/>
              <a:t> in Rome on the </a:t>
            </a:r>
            <a:r>
              <a:rPr lang="it-IT" dirty="0" err="1"/>
              <a:t>occasion</a:t>
            </a:r>
            <a:r>
              <a:rPr lang="it-IT" dirty="0"/>
              <a:t> of the </a:t>
            </a:r>
            <a:r>
              <a:rPr lang="it-IT" dirty="0" err="1"/>
              <a:t>publication</a:t>
            </a:r>
            <a:r>
              <a:rPr lang="it-IT" dirty="0"/>
              <a:t> of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the book:»</a:t>
            </a:r>
            <a:r>
              <a:rPr lang="it-IT" dirty="0" err="1"/>
              <a:t>Multifamilt</a:t>
            </a:r>
            <a:r>
              <a:rPr lang="it-IT" dirty="0"/>
              <a:t> </a:t>
            </a:r>
            <a:r>
              <a:rPr lang="it-IT" dirty="0" err="1"/>
              <a:t>Psychoanalysis</a:t>
            </a:r>
            <a:r>
              <a:rPr lang="it-IT" dirty="0"/>
              <a:t>», </a:t>
            </a:r>
            <a:r>
              <a:rPr lang="it-IT" dirty="0" err="1"/>
              <a:t>but</a:t>
            </a:r>
            <a:r>
              <a:rPr lang="it-IT" dirty="0"/>
              <a:t> for a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first by one CT and </a:t>
            </a:r>
            <a:r>
              <a:rPr lang="it-IT" dirty="0" err="1"/>
              <a:t>then</a:t>
            </a:r>
            <a:r>
              <a:rPr lang="it-IT" dirty="0"/>
              <a:t> by </a:t>
            </a:r>
            <a:r>
              <a:rPr lang="it-IT" dirty="0" err="1"/>
              <a:t>another</a:t>
            </a:r>
            <a:r>
              <a:rPr lang="it-IT" dirty="0"/>
              <a:t>. </a:t>
            </a:r>
          </a:p>
          <a:p>
            <a:r>
              <a:rPr lang="it-IT" dirty="0"/>
              <a:t>In 2007, I </a:t>
            </a:r>
            <a:r>
              <a:rPr lang="it-IT" dirty="0" err="1"/>
              <a:t>became</a:t>
            </a:r>
            <a:r>
              <a:rPr lang="it-IT" dirty="0"/>
              <a:t> coordinator of the DSM of the 1° </a:t>
            </a:r>
            <a:r>
              <a:rPr lang="it-IT" dirty="0" err="1"/>
              <a:t>Municipality</a:t>
            </a:r>
            <a:r>
              <a:rPr lang="it-IT" dirty="0"/>
              <a:t> and I </a:t>
            </a:r>
            <a:r>
              <a:rPr lang="it-IT" dirty="0" err="1"/>
              <a:t>introduced</a:t>
            </a:r>
            <a:r>
              <a:rPr lang="it-IT" dirty="0"/>
              <a:t> the MFPG </a:t>
            </a:r>
            <a:r>
              <a:rPr lang="it-IT" dirty="0" err="1"/>
              <a:t>also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CSM,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in </a:t>
            </a:r>
            <a:r>
              <a:rPr lang="it-IT" dirty="0" err="1"/>
              <a:t>Ct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continues</a:t>
            </a:r>
            <a:r>
              <a:rPr lang="it-IT" dirty="0"/>
              <a:t>.</a:t>
            </a:r>
          </a:p>
          <a:p>
            <a:r>
              <a:rPr lang="it-IT" dirty="0"/>
              <a:t>In 2010, I </a:t>
            </a:r>
            <a:r>
              <a:rPr lang="it-IT" dirty="0" err="1"/>
              <a:t>became</a:t>
            </a:r>
            <a:r>
              <a:rPr lang="it-IT" dirty="0"/>
              <a:t> director of the DSM of the Asl Roma A and, with the help of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colleagues</a:t>
            </a:r>
            <a:r>
              <a:rPr lang="it-IT" dirty="0"/>
              <a:t>, I introduce MFPG in </a:t>
            </a:r>
            <a:r>
              <a:rPr lang="it-IT" dirty="0" err="1"/>
              <a:t>ten</a:t>
            </a:r>
            <a:r>
              <a:rPr lang="it-IT" dirty="0"/>
              <a:t> out of </a:t>
            </a:r>
            <a:r>
              <a:rPr lang="it-IT" dirty="0" err="1"/>
              <a:t>eleven</a:t>
            </a:r>
            <a:r>
              <a:rPr lang="it-IT" dirty="0"/>
              <a:t> </a:t>
            </a:r>
            <a:r>
              <a:rPr lang="it-IT" dirty="0" err="1"/>
              <a:t>principals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63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105E3-9475-2EE5-96C4-38851109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The educational </a:t>
            </a:r>
            <a:r>
              <a:rPr lang="it-IT" dirty="0" err="1"/>
              <a:t>experience</a:t>
            </a:r>
            <a:r>
              <a:rPr lang="it-IT" dirty="0"/>
              <a:t> of Cagliari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BF0FDC-06E1-7B47-208A-A88EB7212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 </a:t>
            </a:r>
            <a:r>
              <a:rPr lang="it-IT" dirty="0" err="1"/>
              <a:t>hte</a:t>
            </a:r>
            <a:r>
              <a:rPr lang="it-IT" dirty="0"/>
              <a:t> </a:t>
            </a:r>
            <a:r>
              <a:rPr lang="it-IT" dirty="0" err="1"/>
              <a:t>same</a:t>
            </a:r>
            <a:r>
              <a:rPr lang="it-IT" dirty="0"/>
              <a:t> time, in 2010,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begin</a:t>
            </a:r>
            <a:r>
              <a:rPr lang="it-IT" dirty="0"/>
              <a:t> the </a:t>
            </a:r>
            <a:r>
              <a:rPr lang="it-IT" dirty="0" err="1"/>
              <a:t>trining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DSM of Cagliari, from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deduced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MFPGs</a:t>
            </a:r>
            <a:r>
              <a:rPr lang="it-IT" dirty="0"/>
              <a:t> can be </a:t>
            </a:r>
            <a:r>
              <a:rPr lang="it-IT" dirty="0" err="1"/>
              <a:t>inserted</a:t>
            </a:r>
            <a:r>
              <a:rPr lang="it-IT" dirty="0"/>
              <a:t> in </a:t>
            </a:r>
            <a:r>
              <a:rPr lang="it-IT" dirty="0" err="1"/>
              <a:t>each</a:t>
            </a:r>
            <a:r>
              <a:rPr lang="it-IT" dirty="0"/>
              <a:t> of the </a:t>
            </a:r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CSMs</a:t>
            </a:r>
            <a:r>
              <a:rPr lang="it-IT" dirty="0"/>
              <a:t> and in one of the </a:t>
            </a:r>
            <a:r>
              <a:rPr lang="it-IT" dirty="0" err="1"/>
              <a:t>two</a:t>
            </a:r>
            <a:r>
              <a:rPr lang="it-IT" dirty="0"/>
              <a:t> hospital </a:t>
            </a:r>
            <a:r>
              <a:rPr lang="it-IT" dirty="0" err="1"/>
              <a:t>SPDCs</a:t>
            </a:r>
            <a:r>
              <a:rPr lang="it-IT" dirty="0"/>
              <a:t>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corroborates</a:t>
            </a:r>
            <a:r>
              <a:rPr lang="it-IT" dirty="0"/>
              <a:t> the </a:t>
            </a:r>
            <a:r>
              <a:rPr lang="it-IT" dirty="0" err="1"/>
              <a:t>attempt</a:t>
            </a:r>
            <a:r>
              <a:rPr lang="it-IT" dirty="0"/>
              <a:t> made in Rome, in the Asl Roma A, to build a DSM with a 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.</a:t>
            </a:r>
          </a:p>
          <a:p>
            <a:r>
              <a:rPr lang="it-IT" dirty="0"/>
              <a:t>In the </a:t>
            </a:r>
            <a:r>
              <a:rPr lang="it-IT" dirty="0" err="1"/>
              <a:t>meantime</a:t>
            </a:r>
            <a:r>
              <a:rPr lang="it-IT" dirty="0"/>
              <a:t>,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of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MFPGs</a:t>
            </a:r>
            <a:r>
              <a:rPr lang="it-IT" dirty="0"/>
              <a:t> are </a:t>
            </a:r>
            <a:r>
              <a:rPr lang="it-IT" dirty="0" err="1"/>
              <a:t>born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DSMs</a:t>
            </a:r>
            <a:r>
              <a:rPr lang="it-IT" dirty="0"/>
              <a:t> in Rome and in Lazio,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regions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catchment</a:t>
            </a:r>
            <a:r>
              <a:rPr lang="it-IT" dirty="0"/>
              <a:t> area of Asl Roma A </a:t>
            </a:r>
            <a:r>
              <a:rPr lang="it-IT" dirty="0" err="1"/>
              <a:t>is</a:t>
            </a:r>
            <a:r>
              <a:rPr lang="it-IT" dirty="0"/>
              <a:t> 500.000 </a:t>
            </a:r>
            <a:r>
              <a:rPr lang="it-IT" dirty="0" err="1"/>
              <a:t>inhabitants</a:t>
            </a:r>
            <a:r>
              <a:rPr lang="it-IT" dirty="0"/>
              <a:t>: MFPG are </a:t>
            </a:r>
            <a:r>
              <a:rPr lang="it-IT" dirty="0" err="1"/>
              <a:t>present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CSMs</a:t>
            </a:r>
            <a:r>
              <a:rPr lang="it-IT" dirty="0"/>
              <a:t>, </a:t>
            </a:r>
            <a:r>
              <a:rPr lang="it-IT" dirty="0" err="1"/>
              <a:t>CTs</a:t>
            </a:r>
            <a:r>
              <a:rPr lang="it-IT" dirty="0"/>
              <a:t> and in a hospital SPDC.</a:t>
            </a:r>
          </a:p>
        </p:txBody>
      </p:sp>
    </p:spTree>
    <p:extLst>
      <p:ext uri="{BB962C8B-B14F-4D97-AF65-F5344CB8AC3E}">
        <p14:creationId xmlns:p14="http://schemas.microsoft.com/office/powerpoint/2010/main" val="368617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4E75D0-9253-7D00-714F-56644E4D3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The </a:t>
            </a:r>
            <a:r>
              <a:rPr lang="it-IT" dirty="0" err="1"/>
              <a:t>LiPsiM</a:t>
            </a:r>
            <a:r>
              <a:rPr lang="it-IT" dirty="0"/>
              <a:t> (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laboratory</a:t>
            </a:r>
            <a:r>
              <a:rPr lang="it-IT" dirty="0"/>
              <a:t> of </a:t>
            </a:r>
            <a:r>
              <a:rPr lang="it-IT" dirty="0" err="1"/>
              <a:t>multifamily</a:t>
            </a:r>
            <a:r>
              <a:rPr lang="it-IT" dirty="0"/>
              <a:t> </a:t>
            </a:r>
            <a:r>
              <a:rPr lang="it-IT" dirty="0" err="1"/>
              <a:t>psychoanalysis</a:t>
            </a:r>
            <a:r>
              <a:rPr lang="it-IT" dirty="0"/>
              <a:t>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founded</a:t>
            </a:r>
            <a:r>
              <a:rPr lang="it-IT" dirty="0"/>
              <a:t> in Rome.</a:t>
            </a:r>
            <a:br>
              <a:rPr lang="it-IT" dirty="0"/>
            </a:br>
            <a:r>
              <a:rPr lang="it-IT" dirty="0" err="1"/>
              <a:t>Caglari</a:t>
            </a:r>
            <a:r>
              <a:rPr lang="it-IT" dirty="0"/>
              <a:t> and Napoli </a:t>
            </a:r>
            <a:r>
              <a:rPr lang="it-IT" dirty="0" err="1"/>
              <a:t>become</a:t>
            </a:r>
            <a:r>
              <a:rPr lang="it-IT" dirty="0"/>
              <a:t> headquarters of </a:t>
            </a:r>
            <a:r>
              <a:rPr lang="it-IT" dirty="0" err="1"/>
              <a:t>Lipsim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3EEDBB-72A4-5593-0425-3D8F292B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27" y="2300638"/>
            <a:ext cx="10515600" cy="4351338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diffusion</a:t>
            </a:r>
            <a:r>
              <a:rPr lang="it-IT" dirty="0"/>
              <a:t> of </a:t>
            </a:r>
            <a:r>
              <a:rPr lang="it-IT" dirty="0" err="1"/>
              <a:t>LiPsiM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point, </a:t>
            </a:r>
            <a:r>
              <a:rPr lang="it-IT" dirty="0" err="1"/>
              <a:t>capillary</a:t>
            </a:r>
            <a:r>
              <a:rPr lang="it-IT" dirty="0"/>
              <a:t>: in </a:t>
            </a:r>
            <a:r>
              <a:rPr lang="it-IT" dirty="0" err="1"/>
              <a:t>addition</a:t>
            </a:r>
            <a:r>
              <a:rPr lang="it-IT" dirty="0"/>
              <a:t> to Lazio, Sardinia and Campania, MFPG are </a:t>
            </a:r>
            <a:r>
              <a:rPr lang="it-IT" dirty="0" err="1"/>
              <a:t>present</a:t>
            </a:r>
            <a:r>
              <a:rPr lang="it-IT" dirty="0"/>
              <a:t> in </a:t>
            </a:r>
            <a:r>
              <a:rPr lang="it-IT" dirty="0" err="1"/>
              <a:t>Sicily</a:t>
            </a:r>
            <a:r>
              <a:rPr lang="it-IT" dirty="0"/>
              <a:t>, Calabria, Basilicata, Molise, Abruzzo, Marche, Umbria, </a:t>
            </a:r>
            <a:r>
              <a:rPr lang="it-IT" dirty="0" err="1"/>
              <a:t>Tuscany</a:t>
            </a:r>
            <a:r>
              <a:rPr lang="it-IT" dirty="0"/>
              <a:t>, Liguria, </a:t>
            </a:r>
            <a:r>
              <a:rPr lang="it-IT" dirty="0" err="1"/>
              <a:t>Piedmont</a:t>
            </a:r>
            <a:r>
              <a:rPr lang="it-IT" dirty="0"/>
              <a:t> and </a:t>
            </a:r>
            <a:r>
              <a:rPr lang="it-IT" dirty="0" err="1"/>
              <a:t>Lombardy</a:t>
            </a:r>
            <a:r>
              <a:rPr lang="it-IT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regions</a:t>
            </a:r>
            <a:r>
              <a:rPr lang="it-IT" dirty="0"/>
              <a:t>, </a:t>
            </a:r>
            <a:r>
              <a:rPr lang="it-IT" dirty="0" err="1"/>
              <a:t>about</a:t>
            </a:r>
            <a:r>
              <a:rPr lang="it-IT" dirty="0"/>
              <a:t> 80 groups are in </a:t>
            </a:r>
            <a:r>
              <a:rPr lang="it-IT" dirty="0" err="1"/>
              <a:t>operation</a:t>
            </a:r>
            <a:r>
              <a:rPr lang="it-IT" dirty="0"/>
              <a:t> 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44B39B7-1124-F0CB-090E-AB95848289AD}"/>
              </a:ext>
            </a:extLst>
          </p:cNvPr>
          <p:cNvSpPr txBox="1">
            <a:spLocks/>
          </p:cNvSpPr>
          <p:nvPr/>
        </p:nvSpPr>
        <p:spPr>
          <a:xfrm>
            <a:off x="921327" y="23006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The </a:t>
            </a:r>
            <a:r>
              <a:rPr lang="it-IT" dirty="0" err="1"/>
              <a:t>diffusion</a:t>
            </a:r>
            <a:r>
              <a:rPr lang="it-IT" dirty="0"/>
              <a:t> of </a:t>
            </a:r>
            <a:r>
              <a:rPr lang="it-IT" dirty="0" err="1"/>
              <a:t>LiPsiM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point, </a:t>
            </a:r>
            <a:r>
              <a:rPr lang="it-IT" dirty="0" err="1"/>
              <a:t>capillary</a:t>
            </a:r>
            <a:r>
              <a:rPr lang="it-IT" dirty="0"/>
              <a:t>: in </a:t>
            </a:r>
            <a:r>
              <a:rPr lang="it-IT" dirty="0" err="1"/>
              <a:t>addition</a:t>
            </a:r>
            <a:r>
              <a:rPr lang="it-IT" dirty="0"/>
              <a:t> to Lazio, Sardinia and Campania, MFPG are </a:t>
            </a:r>
            <a:r>
              <a:rPr lang="it-IT" dirty="0" err="1"/>
              <a:t>present</a:t>
            </a:r>
            <a:r>
              <a:rPr lang="it-IT" dirty="0"/>
              <a:t> in </a:t>
            </a:r>
            <a:r>
              <a:rPr lang="it-IT" dirty="0" err="1"/>
              <a:t>Sicily</a:t>
            </a:r>
            <a:r>
              <a:rPr lang="it-IT" dirty="0"/>
              <a:t>, Calabria, Basilicata, Molise, Abruzzo, Marche, Umbria, </a:t>
            </a:r>
            <a:r>
              <a:rPr lang="it-IT" dirty="0" err="1"/>
              <a:t>Tuscany</a:t>
            </a:r>
            <a:r>
              <a:rPr lang="it-IT" dirty="0"/>
              <a:t>, Liguria, </a:t>
            </a:r>
            <a:r>
              <a:rPr lang="it-IT" dirty="0" err="1"/>
              <a:t>Piedmont</a:t>
            </a:r>
            <a:r>
              <a:rPr lang="it-IT" dirty="0"/>
              <a:t> and </a:t>
            </a:r>
            <a:r>
              <a:rPr lang="it-IT" dirty="0" err="1"/>
              <a:t>Lombardy</a:t>
            </a:r>
            <a:r>
              <a:rPr lang="it-IT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regions</a:t>
            </a:r>
            <a:r>
              <a:rPr lang="it-IT" dirty="0"/>
              <a:t>, </a:t>
            </a:r>
            <a:r>
              <a:rPr lang="it-IT" dirty="0" err="1"/>
              <a:t>about</a:t>
            </a:r>
            <a:r>
              <a:rPr lang="it-IT" dirty="0"/>
              <a:t> 80 groups are in </a:t>
            </a:r>
            <a:r>
              <a:rPr lang="it-IT" dirty="0" err="1"/>
              <a:t>operation</a:t>
            </a:r>
            <a:r>
              <a:rPr lang="it-IT" dirty="0"/>
              <a:t>: </a:t>
            </a:r>
            <a:r>
              <a:rPr lang="it-IT" dirty="0" err="1"/>
              <a:t>both</a:t>
            </a:r>
            <a:r>
              <a:rPr lang="it-IT" dirty="0"/>
              <a:t> in </a:t>
            </a:r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hospitalize</a:t>
            </a:r>
            <a:r>
              <a:rPr lang="it-IT" dirty="0"/>
              <a:t> </a:t>
            </a:r>
            <a:r>
              <a:rPr lang="it-IT" dirty="0" err="1"/>
              <a:t>patients</a:t>
            </a:r>
            <a:r>
              <a:rPr lang="it-IT" dirty="0"/>
              <a:t> and </a:t>
            </a:r>
            <a:r>
              <a:rPr lang="it-IT" dirty="0" err="1"/>
              <a:t>that</a:t>
            </a:r>
            <a:r>
              <a:rPr lang="it-IT" dirty="0"/>
              <a:t> follow </a:t>
            </a:r>
            <a:r>
              <a:rPr lang="it-IT" dirty="0" err="1"/>
              <a:t>them</a:t>
            </a:r>
            <a:r>
              <a:rPr lang="it-IT" dirty="0"/>
              <a:t> on an </a:t>
            </a:r>
            <a:r>
              <a:rPr lang="it-IT" dirty="0" err="1"/>
              <a:t>outpatients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, </a:t>
            </a:r>
            <a:r>
              <a:rPr lang="it-IT" dirty="0" err="1"/>
              <a:t>both</a:t>
            </a:r>
            <a:r>
              <a:rPr lang="it-IT" dirty="0"/>
              <a:t> in the public and private </a:t>
            </a:r>
            <a:r>
              <a:rPr lang="it-IT" dirty="0" err="1"/>
              <a:t>sectors</a:t>
            </a:r>
            <a:r>
              <a:rPr lang="it-IT" dirty="0"/>
              <a:t> with agreements.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462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15AB0-F57E-9374-C868-95F9AA30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5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MFPG </a:t>
            </a:r>
            <a:r>
              <a:rPr lang="it-IT" dirty="0" err="1"/>
              <a:t>results</a:t>
            </a:r>
            <a:r>
              <a:rPr lang="it-IT" dirty="0"/>
              <a:t> in an </a:t>
            </a:r>
            <a:r>
              <a:rPr lang="it-IT" dirty="0" err="1"/>
              <a:t>improvement</a:t>
            </a:r>
            <a:r>
              <a:rPr lang="it-IT" dirty="0"/>
              <a:t> in the </a:t>
            </a:r>
            <a:r>
              <a:rPr lang="it-IT" dirty="0" err="1"/>
              <a:t>therapeutic</a:t>
            </a:r>
            <a:r>
              <a:rPr lang="it-IT" dirty="0"/>
              <a:t> skills of a DSM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patients</a:t>
            </a:r>
            <a:r>
              <a:rPr lang="it-IT" dirty="0"/>
              <a:t> and family </a:t>
            </a:r>
            <a:r>
              <a:rPr lang="it-IT" dirty="0" err="1"/>
              <a:t>members</a:t>
            </a:r>
            <a:r>
              <a:rPr lang="it-IT" dirty="0"/>
              <a:t> and </a:t>
            </a:r>
            <a:r>
              <a:rPr lang="it-IT" dirty="0" err="1"/>
              <a:t>develop</a:t>
            </a:r>
            <a:r>
              <a:rPr lang="it-IT" dirty="0"/>
              <a:t> a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sense</a:t>
            </a:r>
            <a:r>
              <a:rPr lang="it-IT" dirty="0"/>
              <a:t> of </a:t>
            </a:r>
            <a:r>
              <a:rPr lang="it-IT" dirty="0" err="1"/>
              <a:t>collaboration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operators</a:t>
            </a:r>
            <a:r>
              <a:rPr lang="it-IT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5E9026-DBB9-5AAA-A301-190DEB9D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626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In some of </a:t>
            </a:r>
            <a:r>
              <a:rPr lang="it-IT" dirty="0" err="1"/>
              <a:t>these</a:t>
            </a:r>
            <a:r>
              <a:rPr lang="it-IT" dirty="0"/>
              <a:t> realities, </a:t>
            </a:r>
            <a:r>
              <a:rPr lang="it-IT" dirty="0" err="1"/>
              <a:t>experiences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to the one </a:t>
            </a:r>
            <a:r>
              <a:rPr lang="it-IT" dirty="0" err="1"/>
              <a:t>carried</a:t>
            </a:r>
            <a:r>
              <a:rPr lang="it-IT" dirty="0"/>
              <a:t> out in Asl Roma A are </a:t>
            </a:r>
            <a:r>
              <a:rPr lang="it-IT" dirty="0" err="1"/>
              <a:t>repeated</a:t>
            </a:r>
            <a:r>
              <a:rPr lang="it-IT" dirty="0"/>
              <a:t>, up to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entire</a:t>
            </a:r>
            <a:r>
              <a:rPr lang="it-IT" dirty="0"/>
              <a:t> </a:t>
            </a:r>
            <a:r>
              <a:rPr lang="it-IT" dirty="0" err="1"/>
              <a:t>DSMs</a:t>
            </a:r>
            <a:r>
              <a:rPr lang="it-IT" dirty="0"/>
              <a:t> in </a:t>
            </a:r>
            <a:r>
              <a:rPr lang="it-IT" dirty="0" err="1"/>
              <a:t>hte</a:t>
            </a:r>
            <a:r>
              <a:rPr lang="it-IT" dirty="0"/>
              <a:t> public </a:t>
            </a:r>
            <a:r>
              <a:rPr lang="it-IT" dirty="0" err="1"/>
              <a:t>sphere</a:t>
            </a:r>
            <a:r>
              <a:rPr lang="it-IT" dirty="0"/>
              <a:t> and sets of </a:t>
            </a:r>
            <a:r>
              <a:rPr lang="it-IT" dirty="0" err="1"/>
              <a:t>CTs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of Redancia Group, in Liguria, in </a:t>
            </a:r>
            <a:r>
              <a:rPr lang="it-IT" dirty="0" err="1"/>
              <a:t>which</a:t>
            </a:r>
            <a:r>
              <a:rPr lang="it-IT" dirty="0"/>
              <a:t> 23 </a:t>
            </a:r>
            <a:r>
              <a:rPr lang="it-IT" dirty="0" err="1"/>
              <a:t>CTs</a:t>
            </a:r>
            <a:r>
              <a:rPr lang="it-IT" dirty="0"/>
              <a:t> out of 30 use the MFPG, in the private agreement.</a:t>
            </a:r>
          </a:p>
          <a:p>
            <a:r>
              <a:rPr lang="it-IT" dirty="0" err="1"/>
              <a:t>These</a:t>
            </a:r>
            <a:r>
              <a:rPr lang="it-IT" dirty="0"/>
              <a:t> macro-</a:t>
            </a:r>
            <a:r>
              <a:rPr lang="it-IT" dirty="0" err="1"/>
              <a:t>structures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are made of a set of </a:t>
            </a:r>
            <a:r>
              <a:rPr lang="it-IT" dirty="0" err="1"/>
              <a:t>structures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, in </a:t>
            </a:r>
            <a:r>
              <a:rPr lang="it-IT" dirty="0" err="1"/>
              <a:t>each</a:t>
            </a:r>
            <a:r>
              <a:rPr lang="it-IT" dirty="0"/>
              <a:t> one,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MFPG, </a:t>
            </a:r>
            <a:r>
              <a:rPr lang="it-IT" dirty="0" err="1"/>
              <a:t>appear</a:t>
            </a:r>
            <a:r>
              <a:rPr lang="it-IT" dirty="0"/>
              <a:t> more </a:t>
            </a:r>
            <a:r>
              <a:rPr lang="it-IT" dirty="0" err="1"/>
              <a:t>integrated</a:t>
            </a:r>
            <a:r>
              <a:rPr lang="it-IT" dirty="0"/>
              <a:t> and </a:t>
            </a:r>
            <a:r>
              <a:rPr lang="it-IT" dirty="0" err="1"/>
              <a:t>functional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whole</a:t>
            </a:r>
            <a:r>
              <a:rPr lang="it-IT" dirty="0"/>
              <a:t>.</a:t>
            </a:r>
          </a:p>
          <a:p>
            <a:r>
              <a:rPr lang="it-IT" dirty="0"/>
              <a:t>ln </a:t>
            </a:r>
            <a:r>
              <a:rPr lang="it-IT" dirty="0" err="1"/>
              <a:t>these</a:t>
            </a:r>
            <a:r>
              <a:rPr lang="it-IT" dirty="0"/>
              <a:t> situations,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an inclusive style of </a:t>
            </a:r>
            <a:r>
              <a:rPr lang="it-IT" dirty="0" err="1"/>
              <a:t>intervention</a:t>
            </a:r>
            <a:r>
              <a:rPr lang="it-IT" dirty="0"/>
              <a:t> for </a:t>
            </a:r>
            <a:r>
              <a:rPr lang="it-IT" dirty="0" err="1"/>
              <a:t>patients</a:t>
            </a:r>
            <a:r>
              <a:rPr lang="it-IT" dirty="0"/>
              <a:t> and </a:t>
            </a:r>
            <a:r>
              <a:rPr lang="it-IT" dirty="0" err="1"/>
              <a:t>their</a:t>
            </a:r>
            <a:r>
              <a:rPr lang="it-IT" dirty="0"/>
              <a:t> families, </a:t>
            </a:r>
            <a:r>
              <a:rPr lang="it-IT" dirty="0" err="1"/>
              <a:t>which</a:t>
            </a:r>
            <a:r>
              <a:rPr lang="it-IT" dirty="0"/>
              <a:t> leads </a:t>
            </a:r>
            <a:r>
              <a:rPr lang="it-IT" dirty="0" err="1"/>
              <a:t>all</a:t>
            </a:r>
            <a:r>
              <a:rPr lang="it-IT" dirty="0"/>
              <a:t> of </a:t>
            </a:r>
            <a:r>
              <a:rPr lang="it-IT" dirty="0" err="1"/>
              <a:t>them</a:t>
            </a:r>
            <a:r>
              <a:rPr lang="it-IT" dirty="0"/>
              <a:t> to make the </a:t>
            </a:r>
            <a:r>
              <a:rPr lang="it-IT"/>
              <a:t>best use of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present</a:t>
            </a:r>
            <a:r>
              <a:rPr lang="it-IT" dirty="0"/>
              <a:t> in the area and the </a:t>
            </a:r>
            <a:r>
              <a:rPr lang="it-IT" dirty="0" err="1"/>
              <a:t>estalishment</a:t>
            </a:r>
            <a:r>
              <a:rPr lang="it-IT" dirty="0"/>
              <a:t> of a </a:t>
            </a:r>
            <a:r>
              <a:rPr lang="it-IT" dirty="0" err="1"/>
              <a:t>climate</a:t>
            </a:r>
            <a:r>
              <a:rPr lang="it-IT" dirty="0"/>
              <a:t> of </a:t>
            </a:r>
            <a:r>
              <a:rPr lang="it-IT" dirty="0" err="1"/>
              <a:t>collaboration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operators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helps to </a:t>
            </a:r>
            <a:r>
              <a:rPr lang="it-IT" dirty="0" err="1"/>
              <a:t>try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hand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difficult</a:t>
            </a:r>
            <a:r>
              <a:rPr lang="it-IT" dirty="0"/>
              <a:t> tasks to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called</a:t>
            </a:r>
            <a:r>
              <a:rPr lang="it-IT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953638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771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Multifamily Psychoanalysis in Italy</vt:lpstr>
      <vt:lpstr>The meeting with its creator</vt:lpstr>
      <vt:lpstr>JGB teaches us Multifamily Psychoanalysis</vt:lpstr>
      <vt:lpstr>The educational experience of Cagliari</vt:lpstr>
      <vt:lpstr>The LiPsiM (Italian laboratory of multifamily psychoanalysis) is founded in Rome. Caglari and Napoli become headquarters of Lipsim </vt:lpstr>
      <vt:lpstr>MFPG results in an improvement in the therapeutic skills of a DSM towards patients and family members and develop a greater sense of collaboration between operators.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Multifamily Psychoanalysis in Italy</dc:title>
  <dc:creator>andrea narracci</dc:creator>
  <cp:lastModifiedBy>andrea narracci</cp:lastModifiedBy>
  <cp:revision>8</cp:revision>
  <dcterms:created xsi:type="dcterms:W3CDTF">2023-02-22T18:51:52Z</dcterms:created>
  <dcterms:modified xsi:type="dcterms:W3CDTF">2023-02-24T05:45:43Z</dcterms:modified>
</cp:coreProperties>
</file>