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0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5889"/>
    <a:srgbClr val="276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C1AAE4-6658-A18F-9E40-364C13FF5C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24DA14D-0CFE-F72F-2853-340D266823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1F5FC0E-C8F7-A3E5-3193-16DE53D55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9CBA-DA4F-46C9-9667-9DC5851C2BD5}" type="datetimeFigureOut">
              <a:rPr lang="pt-PT" smtClean="0"/>
              <a:t>23/02/2023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1EE942A-5406-1B87-0B6D-CB92ABD9C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3F30B97-C2EC-1380-2944-67D8484A2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9F5CB-30C4-4621-B96A-C9BFF41CE7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89635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0079EE-BA3B-5242-397A-D36FE6588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D4512F00-A720-92D3-8C37-CCBB10C367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D1B348C-6642-F1BA-D171-15B2A22C0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9CBA-DA4F-46C9-9667-9DC5851C2BD5}" type="datetimeFigureOut">
              <a:rPr lang="pt-PT" smtClean="0"/>
              <a:t>23/02/2023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7B53E4A-0221-DFB2-1027-E8D25EFA5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EC06F78-66C2-06BA-77C7-F065BB307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9F5CB-30C4-4621-B96A-C9BFF41CE7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36239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83A9ACD-C6A8-CCB5-9AEA-CA80A87A37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80710AAC-4B74-A017-EB1D-653CB3DE07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31DB6C3-6FE0-FE45-ACE8-C4FDAFF6A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9CBA-DA4F-46C9-9667-9DC5851C2BD5}" type="datetimeFigureOut">
              <a:rPr lang="pt-PT" smtClean="0"/>
              <a:t>23/02/2023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918790F-4134-5E2E-703F-DA27CEEE4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C3A60F2-6F3B-F01A-9FF5-8459CF24D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9F5CB-30C4-4621-B96A-C9BFF41CE7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0042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4D7FFF-909E-58FF-FF58-D5551E310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F72D1BE-C105-4CD3-F0FA-99FBE2B48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3EEE0A7-8B5E-AB9B-7023-E3A3EEBC5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9CBA-DA4F-46C9-9667-9DC5851C2BD5}" type="datetimeFigureOut">
              <a:rPr lang="pt-PT" smtClean="0"/>
              <a:t>23/02/2023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67F713A-3211-DE50-1608-B1E8B7950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FDADC38-0650-6F6B-878D-003BDFB70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9F5CB-30C4-4621-B96A-C9BFF41CE7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497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F8BDA3-0DF4-9983-F417-25CB246B6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77B495B6-7148-C0C9-7B3B-C4F51CC96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6017DCD-BE15-236B-187B-69565D8A0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9CBA-DA4F-46C9-9667-9DC5851C2BD5}" type="datetimeFigureOut">
              <a:rPr lang="pt-PT" smtClean="0"/>
              <a:t>23/02/2023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94ABFDF-BB20-E12E-D0B3-F8D7A51CB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317849E-C943-6694-F0E1-E59B97ED8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9F5CB-30C4-4621-B96A-C9BFF41CE7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62638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B68AB8-1457-2BB3-438E-B1788A2B8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8A814FC-2B28-5996-C887-2E2AF5657A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60233531-3279-E50F-152C-830569085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F9004BF2-D41A-255D-AD42-42047420F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9CBA-DA4F-46C9-9667-9DC5851C2BD5}" type="datetimeFigureOut">
              <a:rPr lang="pt-PT" smtClean="0"/>
              <a:t>23/02/2023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8682B92C-E8FB-5E8F-6C96-83FA46F6A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73E59B13-F7D6-7C98-0954-8FBAEB086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9F5CB-30C4-4621-B96A-C9BFF41CE7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49059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4E152D-A999-B519-72BC-55FFC9441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8EF815CA-72F3-B20A-33B4-208AD8086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C58BF2B2-78B9-E0EB-D9B3-782AFAF573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158B69A3-A671-3504-0C48-25DA5B10F7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2DBE0B09-6A15-7F5B-F92B-C1D3177CE3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4C1EC1E8-AF82-0238-76B1-BCA8592B6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9CBA-DA4F-46C9-9667-9DC5851C2BD5}" type="datetimeFigureOut">
              <a:rPr lang="pt-PT" smtClean="0"/>
              <a:t>23/02/2023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A0B413FE-01F4-6630-9D06-00D3E0E47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BB03E02E-7814-B5A2-B0BB-21AD4C54F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9F5CB-30C4-4621-B96A-C9BFF41CE7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26113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E5669D-9048-2EF8-3848-BF1052CA5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AAEABD03-7627-42F4-E26A-0DDAC312D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9CBA-DA4F-46C9-9667-9DC5851C2BD5}" type="datetimeFigureOut">
              <a:rPr lang="pt-PT" smtClean="0"/>
              <a:t>23/02/2023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7F9685FD-78DC-0C0B-E839-6226D781D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892A7494-2EF7-6AF3-06E2-3AB2D9195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9F5CB-30C4-4621-B96A-C9BFF41CE7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32989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7CF477AE-D13E-064C-0846-440348539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9CBA-DA4F-46C9-9667-9DC5851C2BD5}" type="datetimeFigureOut">
              <a:rPr lang="pt-PT" smtClean="0"/>
              <a:t>23/02/2023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421564FA-E0E3-B653-D1A8-5E5B3B7A4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FB26D1F7-5E40-4C89-3D91-1B221FE4A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9F5CB-30C4-4621-B96A-C9BFF41CE7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52182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8A1B9C-91D2-FED9-EAF2-8F55986C0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14FF0AEB-97A1-B6D0-1268-A6A2D1E7D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5C5A0031-A54D-EE0C-676D-EC7BBDC991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9F13C4ED-DA08-E078-CC55-68C58CC9F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9CBA-DA4F-46C9-9667-9DC5851C2BD5}" type="datetimeFigureOut">
              <a:rPr lang="pt-PT" smtClean="0"/>
              <a:t>23/02/2023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81F0F7E2-068B-B742-3F2C-09E43CBCA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4D1AAD5D-437E-75FE-17A4-547DD981E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9F5CB-30C4-4621-B96A-C9BFF41CE7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15190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F0C825-BDB4-2371-4E02-7B59806CB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0F6DA820-EC4E-B89A-54DA-CA978D2416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EC1E27AB-0D9C-5354-B7CD-93D6DA3589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282A8206-F02F-DDE6-DCFA-19CBE0EFF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99CBA-DA4F-46C9-9667-9DC5851C2BD5}" type="datetimeFigureOut">
              <a:rPr lang="pt-PT" smtClean="0"/>
              <a:t>23/02/2023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DEE1C4C9-1138-F429-81D5-13BB22444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38DDAFEA-5CAD-4F9C-E0FB-526DB7A75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9F5CB-30C4-4621-B96A-C9BFF41CE7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27177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D4CF55A3-B412-9B25-A612-FE793EEF7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E157ABD7-99F3-F54B-AADC-F25452097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435E2D5-653A-82A2-C8A5-47E9448A0D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99CBA-DA4F-46C9-9667-9DC5851C2BD5}" type="datetimeFigureOut">
              <a:rPr lang="pt-PT" smtClean="0"/>
              <a:t>23/02/2023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C0D111A-1234-D310-B33D-842E207743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FED8B519-FD4F-19F1-9B86-09EA0F507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9F5CB-30C4-4621-B96A-C9BFF41CE7A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76957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familiarmente.geral@Outlook.p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58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95996BC9-E861-68BD-572B-EE0EA4102C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0339" y="271917"/>
            <a:ext cx="10081438" cy="2152306"/>
          </a:xfrm>
        </p:spPr>
        <p:txBody>
          <a:bodyPr>
            <a:normAutofit lnSpcReduction="10000"/>
          </a:bodyPr>
          <a:lstStyle/>
          <a:p>
            <a:r>
              <a:rPr lang="pt-PT" i="1" dirty="0" err="1">
                <a:solidFill>
                  <a:schemeClr val="bg1"/>
                </a:solidFill>
                <a:latin typeface="Abadi" panose="020B0604020104020204" pitchFamily="34" charset="0"/>
              </a:rPr>
              <a:t>Multifamily</a:t>
            </a:r>
            <a:r>
              <a:rPr lang="pt-PT" i="1" dirty="0">
                <a:solidFill>
                  <a:schemeClr val="bg1"/>
                </a:solidFill>
                <a:latin typeface="Abadi" panose="020B0604020104020204" pitchFamily="34" charset="0"/>
              </a:rPr>
              <a:t> </a:t>
            </a:r>
            <a:r>
              <a:rPr lang="pt-PT" i="1" dirty="0" err="1">
                <a:solidFill>
                  <a:schemeClr val="bg1"/>
                </a:solidFill>
                <a:latin typeface="Abadi" panose="020B0604020104020204" pitchFamily="34" charset="0"/>
              </a:rPr>
              <a:t>Groups</a:t>
            </a:r>
            <a:r>
              <a:rPr lang="pt-PT" i="1" dirty="0">
                <a:solidFill>
                  <a:schemeClr val="bg1"/>
                </a:solidFill>
                <a:latin typeface="Abadi" panose="020B0604020104020204" pitchFamily="34" charset="0"/>
              </a:rPr>
              <a:t> In Mental Health</a:t>
            </a:r>
          </a:p>
          <a:p>
            <a:endParaRPr lang="pt-PT" i="1" dirty="0">
              <a:solidFill>
                <a:schemeClr val="bg1"/>
              </a:solidFill>
              <a:latin typeface="Abadi" panose="020B0604020104020204" pitchFamily="34" charset="0"/>
            </a:endParaRPr>
          </a:p>
          <a:p>
            <a:r>
              <a:rPr lang="pt-PT" i="1" dirty="0">
                <a:solidFill>
                  <a:schemeClr val="bg1"/>
                </a:solidFill>
                <a:latin typeface="Abadi" panose="020B0604020104020204" pitchFamily="34" charset="0"/>
              </a:rPr>
              <a:t>2nd Transnacional Meeting, Lisboa, 24 </a:t>
            </a:r>
            <a:r>
              <a:rPr lang="pt-PT" i="1" dirty="0" err="1">
                <a:solidFill>
                  <a:schemeClr val="bg1"/>
                </a:solidFill>
                <a:latin typeface="Abadi" panose="020B0604020104020204" pitchFamily="34" charset="0"/>
              </a:rPr>
              <a:t>February</a:t>
            </a:r>
            <a:r>
              <a:rPr lang="pt-PT" i="1" dirty="0">
                <a:solidFill>
                  <a:schemeClr val="bg1"/>
                </a:solidFill>
                <a:latin typeface="Abadi" panose="020B0604020104020204" pitchFamily="34" charset="0"/>
              </a:rPr>
              <a:t> 2023</a:t>
            </a:r>
          </a:p>
          <a:p>
            <a:endParaRPr lang="pt-PT" i="1" dirty="0">
              <a:solidFill>
                <a:schemeClr val="bg1"/>
              </a:solidFill>
              <a:latin typeface="Abadi" panose="020B0604020104020204" pitchFamily="34" charset="0"/>
            </a:endParaRPr>
          </a:p>
          <a:p>
            <a:r>
              <a:rPr lang="pt-PT" b="1" dirty="0" err="1">
                <a:solidFill>
                  <a:schemeClr val="bg1"/>
                </a:solidFill>
                <a:latin typeface="Abadi" panose="020B0604020104020204" pitchFamily="34" charset="0"/>
              </a:rPr>
              <a:t>The</a:t>
            </a:r>
            <a:r>
              <a:rPr lang="pt-PT" b="1" dirty="0">
                <a:solidFill>
                  <a:schemeClr val="bg1"/>
                </a:solidFill>
                <a:latin typeface="Abadi" panose="020B0604020104020204" pitchFamily="34" charset="0"/>
              </a:rPr>
              <a:t> </a:t>
            </a:r>
            <a:r>
              <a:rPr lang="pt-PT" b="1" dirty="0" err="1">
                <a:solidFill>
                  <a:schemeClr val="bg1"/>
                </a:solidFill>
                <a:latin typeface="Abadi" panose="020B0604020104020204" pitchFamily="34" charset="0"/>
              </a:rPr>
              <a:t>Importance</a:t>
            </a:r>
            <a:r>
              <a:rPr lang="pt-PT" b="1" dirty="0">
                <a:solidFill>
                  <a:schemeClr val="bg1"/>
                </a:solidFill>
                <a:latin typeface="Abadi" panose="020B0604020104020204" pitchFamily="34" charset="0"/>
              </a:rPr>
              <a:t> of </a:t>
            </a:r>
            <a:r>
              <a:rPr lang="pt-PT" b="1" dirty="0" err="1">
                <a:solidFill>
                  <a:schemeClr val="bg1"/>
                </a:solidFill>
                <a:latin typeface="Abadi" panose="020B0604020104020204" pitchFamily="34" charset="0"/>
              </a:rPr>
              <a:t>the</a:t>
            </a:r>
            <a:r>
              <a:rPr lang="pt-PT" b="1" dirty="0">
                <a:solidFill>
                  <a:schemeClr val="bg1"/>
                </a:solidFill>
                <a:latin typeface="Abadi" panose="020B0604020104020204" pitchFamily="34" charset="0"/>
              </a:rPr>
              <a:t> </a:t>
            </a:r>
            <a:r>
              <a:rPr lang="pt-PT" b="1" dirty="0" err="1">
                <a:solidFill>
                  <a:schemeClr val="bg1"/>
                </a:solidFill>
                <a:latin typeface="Abadi" panose="020B0604020104020204" pitchFamily="34" charset="0"/>
              </a:rPr>
              <a:t>Family</a:t>
            </a:r>
            <a:r>
              <a:rPr lang="pt-PT" b="1" dirty="0">
                <a:solidFill>
                  <a:schemeClr val="bg1"/>
                </a:solidFill>
                <a:latin typeface="Abadi" panose="020B0604020104020204" pitchFamily="34" charset="0"/>
              </a:rPr>
              <a:t> </a:t>
            </a:r>
            <a:r>
              <a:rPr lang="pt-PT" b="1" dirty="0" err="1">
                <a:solidFill>
                  <a:schemeClr val="bg1"/>
                </a:solidFill>
                <a:latin typeface="Abadi" panose="020B0604020104020204" pitchFamily="34" charset="0"/>
              </a:rPr>
              <a:t>Involvement</a:t>
            </a:r>
            <a:r>
              <a:rPr lang="pt-PT" b="1" dirty="0">
                <a:solidFill>
                  <a:schemeClr val="bg1"/>
                </a:solidFill>
                <a:latin typeface="Abadi" panose="020B0604020104020204" pitchFamily="34" charset="0"/>
              </a:rPr>
              <a:t> in Mental Health </a:t>
            </a:r>
            <a:r>
              <a:rPr lang="pt-PT" b="1" dirty="0" err="1">
                <a:solidFill>
                  <a:schemeClr val="bg1"/>
                </a:solidFill>
                <a:latin typeface="Abadi" panose="020B0604020104020204" pitchFamily="34" charset="0"/>
              </a:rPr>
              <a:t>Treatment</a:t>
            </a:r>
            <a:endParaRPr lang="pt-PT" b="1" dirty="0">
              <a:solidFill>
                <a:schemeClr val="bg1"/>
              </a:solidFill>
              <a:latin typeface="Abadi" panose="020B0604020104020204" pitchFamily="34" charset="0"/>
            </a:endParaRPr>
          </a:p>
          <a:p>
            <a:endParaRPr lang="pt-PT" b="1" dirty="0">
              <a:solidFill>
                <a:schemeClr val="bg1"/>
              </a:solidFill>
              <a:latin typeface="Abadi" panose="020B0604020104020204" pitchFamily="34" charset="0"/>
            </a:endParaRPr>
          </a:p>
          <a:p>
            <a:endParaRPr lang="pt-PT" i="1" dirty="0">
              <a:solidFill>
                <a:schemeClr val="bg1"/>
              </a:solidFill>
              <a:latin typeface="Abadi" panose="020B0604020104020204" pitchFamily="34" charset="0"/>
            </a:endParaRPr>
          </a:p>
          <a:p>
            <a:endParaRPr lang="pt-PT" i="1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7B9B6B66-5F4A-6806-CEB7-56284AFB703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7" r="1" b="1778"/>
          <a:stretch/>
        </p:blipFill>
        <p:spPr>
          <a:xfrm>
            <a:off x="627321" y="2734341"/>
            <a:ext cx="3311309" cy="3311309"/>
          </a:xfrm>
          <a:custGeom>
            <a:avLst/>
            <a:gdLst/>
            <a:ahLst/>
            <a:cxnLst/>
            <a:rect l="l" t="t" r="r" b="b"/>
            <a:pathLst>
              <a:path w="2537092" h="2537092">
                <a:moveTo>
                  <a:pt x="1268546" y="0"/>
                </a:moveTo>
                <a:cubicBezTo>
                  <a:pt x="1969145" y="0"/>
                  <a:pt x="2537092" y="567947"/>
                  <a:pt x="2537092" y="1268546"/>
                </a:cubicBezTo>
                <a:cubicBezTo>
                  <a:pt x="2537092" y="1969145"/>
                  <a:pt x="1969145" y="2537092"/>
                  <a:pt x="1268546" y="2537092"/>
                </a:cubicBezTo>
                <a:cubicBezTo>
                  <a:pt x="567947" y="2537092"/>
                  <a:pt x="0" y="1969145"/>
                  <a:pt x="0" y="1268546"/>
                </a:cubicBezTo>
                <a:cubicBezTo>
                  <a:pt x="0" y="567947"/>
                  <a:pt x="567947" y="0"/>
                  <a:pt x="1268546" y="0"/>
                </a:cubicBezTo>
                <a:close/>
              </a:path>
            </a:pathLst>
          </a:cu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9FB65BE5-7856-5E55-8ABD-A2062C4D03B2}"/>
              </a:ext>
            </a:extLst>
          </p:cNvPr>
          <p:cNvSpPr txBox="1"/>
          <p:nvPr/>
        </p:nvSpPr>
        <p:spPr>
          <a:xfrm>
            <a:off x="4513711" y="3689971"/>
            <a:ext cx="747932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t-PT" sz="1800" b="1" dirty="0">
              <a:solidFill>
                <a:schemeClr val="bg1"/>
              </a:solidFill>
              <a:latin typeface="Abadi" panose="020B0604020104020204" pitchFamily="34" charset="0"/>
            </a:endParaRPr>
          </a:p>
          <a:p>
            <a:r>
              <a:rPr lang="pt-PT" sz="2800" i="1" dirty="0">
                <a:solidFill>
                  <a:schemeClr val="bg1"/>
                </a:solidFill>
              </a:rPr>
              <a:t>FamiliarMente </a:t>
            </a:r>
          </a:p>
          <a:p>
            <a:endParaRPr lang="pt-PT" sz="800" i="1" dirty="0">
              <a:solidFill>
                <a:schemeClr val="bg1"/>
              </a:solidFill>
            </a:endParaRPr>
          </a:p>
          <a:p>
            <a:r>
              <a:rPr lang="pt-PT" sz="2400" dirty="0">
                <a:solidFill>
                  <a:schemeClr val="bg1"/>
                </a:solidFill>
              </a:rPr>
              <a:t>Portuguese </a:t>
            </a:r>
            <a:r>
              <a:rPr lang="pt-PT" sz="2400" dirty="0" err="1">
                <a:solidFill>
                  <a:schemeClr val="bg1"/>
                </a:solidFill>
              </a:rPr>
              <a:t>Federation</a:t>
            </a:r>
            <a:r>
              <a:rPr lang="pt-PT" sz="2400" dirty="0">
                <a:solidFill>
                  <a:schemeClr val="bg1"/>
                </a:solidFill>
              </a:rPr>
              <a:t> of </a:t>
            </a:r>
            <a:r>
              <a:rPr lang="pt-PT" sz="2400" dirty="0" err="1">
                <a:solidFill>
                  <a:schemeClr val="bg1"/>
                </a:solidFill>
              </a:rPr>
              <a:t>Associations</a:t>
            </a:r>
            <a:r>
              <a:rPr lang="pt-PT" sz="2400" dirty="0">
                <a:solidFill>
                  <a:schemeClr val="bg1"/>
                </a:solidFill>
              </a:rPr>
              <a:t> of </a:t>
            </a:r>
            <a:r>
              <a:rPr lang="pt-PT" sz="2400" dirty="0" err="1">
                <a:solidFill>
                  <a:schemeClr val="bg1"/>
                </a:solidFill>
              </a:rPr>
              <a:t>Families</a:t>
            </a:r>
            <a:r>
              <a:rPr lang="pt-PT" sz="2400" dirty="0">
                <a:solidFill>
                  <a:schemeClr val="bg1"/>
                </a:solidFill>
              </a:rPr>
              <a:t> of </a:t>
            </a:r>
            <a:r>
              <a:rPr lang="pt-PT" sz="2400" dirty="0" err="1">
                <a:solidFill>
                  <a:schemeClr val="bg1"/>
                </a:solidFill>
              </a:rPr>
              <a:t>People</a:t>
            </a:r>
            <a:r>
              <a:rPr lang="pt-PT" sz="2400" dirty="0">
                <a:solidFill>
                  <a:schemeClr val="bg1"/>
                </a:solidFill>
              </a:rPr>
              <a:t> </a:t>
            </a:r>
            <a:r>
              <a:rPr lang="pt-PT" sz="2400" dirty="0" err="1">
                <a:solidFill>
                  <a:schemeClr val="bg1"/>
                </a:solidFill>
              </a:rPr>
              <a:t>With</a:t>
            </a:r>
            <a:r>
              <a:rPr lang="pt-PT" sz="2400" dirty="0">
                <a:solidFill>
                  <a:schemeClr val="bg1"/>
                </a:solidFill>
              </a:rPr>
              <a:t> Mental </a:t>
            </a:r>
            <a:r>
              <a:rPr lang="pt-PT" sz="2400" dirty="0" err="1">
                <a:solidFill>
                  <a:schemeClr val="bg1"/>
                </a:solidFill>
              </a:rPr>
              <a:t>Illness</a:t>
            </a:r>
            <a:r>
              <a:rPr lang="pt-PT" sz="2400" dirty="0">
                <a:solidFill>
                  <a:schemeClr val="bg1"/>
                </a:solidFill>
              </a:rPr>
              <a:t> </a:t>
            </a:r>
            <a:r>
              <a:rPr lang="pt-PT" sz="2400" dirty="0" err="1">
                <a:solidFill>
                  <a:schemeClr val="bg1"/>
                </a:solidFill>
              </a:rPr>
              <a:t>Experience</a:t>
            </a:r>
            <a:endParaRPr lang="pt-PT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344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58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90F1E6-F4EB-62B8-BD40-1386EC75E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6786" y="3324426"/>
            <a:ext cx="8071465" cy="1371711"/>
          </a:xfrm>
        </p:spPr>
        <p:txBody>
          <a:bodyPr>
            <a:normAutofit fontScale="90000"/>
          </a:bodyPr>
          <a:lstStyle/>
          <a:p>
            <a:br>
              <a:rPr lang="en-US" dirty="0">
                <a:solidFill>
                  <a:schemeClr val="bg1"/>
                </a:solidFill>
                <a:effectLst/>
                <a:latin typeface="Segoe UI Web (West European)"/>
              </a:rPr>
            </a:br>
            <a:r>
              <a:rPr lang="en-US" dirty="0">
                <a:solidFill>
                  <a:schemeClr val="bg1"/>
                </a:solidFill>
                <a:effectLst/>
                <a:latin typeface="Segoe UI Web (West European)"/>
              </a:rPr>
              <a:t>       Thank you so much!</a:t>
            </a:r>
            <a:br>
              <a:rPr lang="en-US" dirty="0">
                <a:solidFill>
                  <a:schemeClr val="bg1"/>
                </a:solidFill>
                <a:effectLst/>
                <a:latin typeface="Segoe UI Web (West European)"/>
              </a:rPr>
            </a:br>
            <a:br>
              <a:rPr lang="en-US" dirty="0">
                <a:solidFill>
                  <a:schemeClr val="bg1"/>
                </a:solidFill>
                <a:effectLst/>
                <a:latin typeface="Segoe UI Web (West European)"/>
              </a:rPr>
            </a:br>
            <a:r>
              <a:rPr lang="en-US" sz="2700" dirty="0">
                <a:solidFill>
                  <a:schemeClr val="bg1"/>
                </a:solidFill>
                <a:effectLst/>
                <a:latin typeface="Segoe UI Web (West European)"/>
              </a:rPr>
              <a:t>           My apologies for the </a:t>
            </a:r>
            <a:r>
              <a:rPr lang="en-US" sz="2700" dirty="0" err="1">
                <a:solidFill>
                  <a:schemeClr val="bg1"/>
                </a:solidFill>
                <a:effectLst/>
                <a:latin typeface="Segoe UI Web (West European)"/>
              </a:rPr>
              <a:t>english</a:t>
            </a:r>
            <a:r>
              <a:rPr lang="en-US" sz="2700" dirty="0">
                <a:solidFill>
                  <a:schemeClr val="bg1"/>
                </a:solidFill>
                <a:effectLst/>
                <a:latin typeface="Segoe UI Web (West European)"/>
              </a:rPr>
              <a:t> translation race!</a:t>
            </a:r>
            <a:br>
              <a:rPr lang="en-US" sz="2700" dirty="0">
                <a:solidFill>
                  <a:schemeClr val="bg1"/>
                </a:solidFill>
                <a:effectLst/>
                <a:latin typeface="Segoe UI Web (West European)"/>
              </a:rPr>
            </a:br>
            <a:r>
              <a:rPr lang="en-US" sz="2700" dirty="0">
                <a:solidFill>
                  <a:schemeClr val="bg1"/>
                </a:solidFill>
                <a:effectLst/>
                <a:latin typeface="Segoe UI Web (West European)"/>
              </a:rPr>
              <a:t>                  My mother tongue is the Portuguese !                                                     </a:t>
            </a:r>
            <a:br>
              <a:rPr lang="en-US" sz="2700" dirty="0">
                <a:solidFill>
                  <a:schemeClr val="bg1"/>
                </a:solidFill>
                <a:effectLst/>
                <a:latin typeface="Segoe UI Web (West European)"/>
              </a:rPr>
            </a:br>
            <a:br>
              <a:rPr lang="en-US" sz="2700" dirty="0">
                <a:solidFill>
                  <a:schemeClr val="bg1"/>
                </a:solidFill>
                <a:effectLst/>
                <a:latin typeface="Segoe UI Web (West European)"/>
              </a:rPr>
            </a:br>
            <a:br>
              <a:rPr lang="en-US" sz="2700" dirty="0">
                <a:solidFill>
                  <a:schemeClr val="bg1"/>
                </a:solidFill>
                <a:effectLst/>
                <a:latin typeface="Segoe UI Web (West European)"/>
              </a:rPr>
            </a:br>
            <a:r>
              <a:rPr lang="en-US" sz="2700" dirty="0">
                <a:solidFill>
                  <a:schemeClr val="bg1"/>
                </a:solidFill>
                <a:effectLst/>
                <a:latin typeface="Segoe UI Web (West European)"/>
              </a:rPr>
              <a:t>                                            </a:t>
            </a:r>
            <a:r>
              <a:rPr lang="en-US" sz="2400" dirty="0">
                <a:solidFill>
                  <a:schemeClr val="bg1"/>
                </a:solidFill>
                <a:latin typeface="Segoe UI Web (West European)"/>
              </a:rPr>
              <a:t>Joaquina Castelão </a:t>
            </a:r>
            <a:br>
              <a:rPr lang="en-US" sz="2700" dirty="0">
                <a:solidFill>
                  <a:schemeClr val="bg1"/>
                </a:solidFill>
                <a:latin typeface="Segoe UI Web (West European)"/>
              </a:rPr>
            </a:br>
            <a:r>
              <a:rPr lang="en-US" sz="2700" dirty="0">
                <a:solidFill>
                  <a:schemeClr val="bg1"/>
                </a:solidFill>
                <a:latin typeface="Segoe UI Web (West European)"/>
              </a:rPr>
              <a:t>                                                                    </a:t>
            </a:r>
            <a:br>
              <a:rPr lang="en-US" sz="2700" dirty="0">
                <a:solidFill>
                  <a:schemeClr val="bg1"/>
                </a:solidFill>
                <a:latin typeface="Segoe UI Web (West European)"/>
              </a:rPr>
            </a:br>
            <a:r>
              <a:rPr lang="en-US" sz="2000" dirty="0">
                <a:solidFill>
                  <a:schemeClr val="bg1"/>
                </a:solidFill>
                <a:latin typeface="Segoe UI Web (West European)"/>
              </a:rPr>
              <a:t>                                                  </a:t>
            </a:r>
            <a:r>
              <a:rPr lang="pt-PT" sz="2000" dirty="0" err="1">
                <a:solidFill>
                  <a:schemeClr val="bg1"/>
                </a:solidFill>
                <a:effectLst/>
                <a:latin typeface="Segoe UI Web (West European)"/>
              </a:rPr>
              <a:t>President</a:t>
            </a:r>
            <a:r>
              <a:rPr lang="pt-PT" sz="2000" dirty="0">
                <a:solidFill>
                  <a:schemeClr val="bg1"/>
                </a:solidFill>
                <a:effectLst/>
                <a:latin typeface="Segoe UI Web (West European)"/>
              </a:rPr>
              <a:t> of </a:t>
            </a:r>
            <a:r>
              <a:rPr lang="pt-PT" sz="2000" dirty="0" err="1">
                <a:solidFill>
                  <a:schemeClr val="bg1"/>
                </a:solidFill>
                <a:effectLst/>
                <a:latin typeface="Segoe UI Web (West European)"/>
              </a:rPr>
              <a:t>the</a:t>
            </a:r>
            <a:r>
              <a:rPr lang="pt-PT" sz="2000" dirty="0">
                <a:solidFill>
                  <a:schemeClr val="bg1"/>
                </a:solidFill>
                <a:effectLst/>
                <a:latin typeface="Segoe UI Web (West European)"/>
              </a:rPr>
              <a:t> FamiliarMente</a:t>
            </a:r>
            <a:br>
              <a:rPr lang="pt-PT" sz="2000" dirty="0">
                <a:solidFill>
                  <a:schemeClr val="bg1"/>
                </a:solidFill>
                <a:effectLst/>
                <a:latin typeface="Segoe UI Web (West European)"/>
              </a:rPr>
            </a:br>
            <a:br>
              <a:rPr lang="pt-PT" sz="2000" dirty="0">
                <a:solidFill>
                  <a:schemeClr val="bg1"/>
                </a:solidFill>
                <a:effectLst/>
                <a:latin typeface="Segoe UI Web (West European)"/>
              </a:rPr>
            </a:br>
            <a:r>
              <a:rPr lang="pt-PT" sz="2200" dirty="0">
                <a:solidFill>
                  <a:schemeClr val="bg1"/>
                </a:solidFill>
                <a:effectLst/>
                <a:latin typeface="Segoe UI Web (West European)"/>
              </a:rPr>
              <a:t>                               E-mail: </a:t>
            </a:r>
            <a:r>
              <a:rPr lang="pt-PT" sz="2400" dirty="0" err="1">
                <a:solidFill>
                  <a:schemeClr val="bg1"/>
                </a:solidFill>
                <a:effectLst/>
                <a:latin typeface="Segoe UI Web (West European)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familiarmente.geral@Outlook.pt</a:t>
            </a:r>
            <a:br>
              <a:rPr lang="pt-PT" sz="2400" dirty="0">
                <a:solidFill>
                  <a:schemeClr val="bg1"/>
                </a:solidFill>
                <a:effectLst/>
                <a:latin typeface="Segoe UI Web (West European)"/>
              </a:rPr>
            </a:br>
            <a:br>
              <a:rPr lang="pt-PT" sz="1100" dirty="0">
                <a:effectLst/>
                <a:latin typeface="Segoe UI Web (West European)"/>
              </a:rPr>
            </a:br>
            <a:br>
              <a:rPr lang="en-US" sz="2700" dirty="0">
                <a:solidFill>
                  <a:schemeClr val="bg1"/>
                </a:solidFill>
                <a:effectLst/>
                <a:latin typeface="Segoe UI Web (West European)"/>
              </a:rPr>
            </a:br>
            <a:br>
              <a:rPr lang="en-US" dirty="0">
                <a:solidFill>
                  <a:schemeClr val="bg1"/>
                </a:solidFill>
                <a:effectLst/>
                <a:latin typeface="Segoe UI Web (West European)"/>
              </a:rPr>
            </a:br>
            <a:endParaRPr lang="pt-PT" dirty="0">
              <a:solidFill>
                <a:schemeClr val="bg1"/>
              </a:solidFill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2724A61E-3CA7-8159-71FD-06E390B2462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7" r="1" b="1778"/>
          <a:stretch/>
        </p:blipFill>
        <p:spPr>
          <a:xfrm>
            <a:off x="10547498" y="160435"/>
            <a:ext cx="1369409" cy="1369409"/>
          </a:xfrm>
          <a:custGeom>
            <a:avLst/>
            <a:gdLst/>
            <a:ahLst/>
            <a:cxnLst/>
            <a:rect l="l" t="t" r="r" b="b"/>
            <a:pathLst>
              <a:path w="2537092" h="2537092">
                <a:moveTo>
                  <a:pt x="1268546" y="0"/>
                </a:moveTo>
                <a:cubicBezTo>
                  <a:pt x="1969145" y="0"/>
                  <a:pt x="2537092" y="567947"/>
                  <a:pt x="2537092" y="1268546"/>
                </a:cubicBezTo>
                <a:cubicBezTo>
                  <a:pt x="2537092" y="1969145"/>
                  <a:pt x="1969145" y="2537092"/>
                  <a:pt x="1268546" y="2537092"/>
                </a:cubicBezTo>
                <a:cubicBezTo>
                  <a:pt x="567947" y="2537092"/>
                  <a:pt x="0" y="1969145"/>
                  <a:pt x="0" y="1268546"/>
                </a:cubicBezTo>
                <a:cubicBezTo>
                  <a:pt x="0" y="567947"/>
                  <a:pt x="567947" y="0"/>
                  <a:pt x="1268546" y="0"/>
                </a:cubicBezTo>
                <a:close/>
              </a:path>
            </a:pathLst>
          </a:custGeom>
        </p:spPr>
      </p:pic>
      <p:pic>
        <p:nvPicPr>
          <p:cNvPr id="12" name="Imagem 11" descr="Uma imagem com pessoa, mulher, interior&#10;&#10;Descrição gerada automaticamente">
            <a:extLst>
              <a:ext uri="{FF2B5EF4-FFF2-40B4-BE49-F238E27FC236}">
                <a16:creationId xmlns:a16="http://schemas.microsoft.com/office/drawing/2014/main" id="{29432A7E-1E7C-21E0-5E34-72D6A57409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159" y="2321512"/>
            <a:ext cx="2575598" cy="322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909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58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11F8D3FC-C881-F78B-8241-C637D59371D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7" r="1" b="1778"/>
          <a:stretch/>
        </p:blipFill>
        <p:spPr>
          <a:xfrm>
            <a:off x="9920177" y="173115"/>
            <a:ext cx="1943251" cy="1943251"/>
          </a:xfrm>
          <a:custGeom>
            <a:avLst/>
            <a:gdLst/>
            <a:ahLst/>
            <a:cxnLst/>
            <a:rect l="l" t="t" r="r" b="b"/>
            <a:pathLst>
              <a:path w="2537092" h="2537092">
                <a:moveTo>
                  <a:pt x="1268546" y="0"/>
                </a:moveTo>
                <a:cubicBezTo>
                  <a:pt x="1969145" y="0"/>
                  <a:pt x="2537092" y="567947"/>
                  <a:pt x="2537092" y="1268546"/>
                </a:cubicBezTo>
                <a:cubicBezTo>
                  <a:pt x="2537092" y="1969145"/>
                  <a:pt x="1969145" y="2537092"/>
                  <a:pt x="1268546" y="2537092"/>
                </a:cubicBezTo>
                <a:cubicBezTo>
                  <a:pt x="567947" y="2537092"/>
                  <a:pt x="0" y="1969145"/>
                  <a:pt x="0" y="1268546"/>
                </a:cubicBezTo>
                <a:cubicBezTo>
                  <a:pt x="0" y="567947"/>
                  <a:pt x="567947" y="0"/>
                  <a:pt x="1268546" y="0"/>
                </a:cubicBezTo>
                <a:close/>
              </a:path>
            </a:pathLst>
          </a:cu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2583E128-8A36-0C7E-C27F-C78422BAA533}"/>
              </a:ext>
            </a:extLst>
          </p:cNvPr>
          <p:cNvSpPr txBox="1"/>
          <p:nvPr/>
        </p:nvSpPr>
        <p:spPr>
          <a:xfrm>
            <a:off x="328572" y="873958"/>
            <a:ext cx="9798241" cy="4978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who we are?</a:t>
            </a:r>
          </a:p>
          <a:p>
            <a:endParaRPr lang="en-US" sz="2400" b="1" dirty="0">
              <a:solidFill>
                <a:schemeClr val="bg1"/>
              </a:solidFill>
              <a:latin typeface="Segoe UI Web (West European)"/>
            </a:endParaRPr>
          </a:p>
          <a:p>
            <a:endParaRPr lang="en-US" sz="2400" dirty="0">
              <a:solidFill>
                <a:schemeClr val="bg1"/>
              </a:solidFill>
              <a:latin typeface="Segoe UI Web (West European)"/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bg1"/>
                </a:solidFill>
                <a:effectLst/>
                <a:latin typeface="Segoe UI Web (West European)"/>
              </a:rPr>
              <a:t>A national federation of associations of families of people with experience of mental illness, non-profit organization whose main mission is to give voice to the families of people with mental illness, in defense of their rights and legitimate interests.</a:t>
            </a:r>
          </a:p>
          <a:p>
            <a:pPr lvl="1" algn="just">
              <a:lnSpc>
                <a:spcPct val="150000"/>
              </a:lnSpc>
            </a:pPr>
            <a:endParaRPr lang="en-US" sz="1000" dirty="0">
              <a:solidFill>
                <a:schemeClr val="bg1"/>
              </a:solidFill>
              <a:effectLst/>
              <a:latin typeface="Segoe UI Web (West European)"/>
            </a:endParaRPr>
          </a:p>
          <a:p>
            <a:pPr lvl="1" algn="just">
              <a:lnSpc>
                <a:spcPct val="150000"/>
              </a:lnSpc>
            </a:pPr>
            <a:endParaRPr lang="en-US" sz="1000" dirty="0">
              <a:solidFill>
                <a:schemeClr val="bg1"/>
              </a:solidFill>
              <a:effectLst/>
              <a:latin typeface="Segoe UI Web (West European)"/>
            </a:endParaRPr>
          </a:p>
          <a:p>
            <a:pPr marL="800100" lvl="1" indent="-3429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bg1"/>
                </a:solidFill>
                <a:effectLst/>
                <a:latin typeface="Segoe UI Web (West European)"/>
              </a:rPr>
              <a:t>It was constituted on 31 March 2015 by 12 associations, founding members and currently has 14 affiliated associations, </a:t>
            </a:r>
          </a:p>
        </p:txBody>
      </p:sp>
    </p:spTree>
    <p:extLst>
      <p:ext uri="{BB962C8B-B14F-4D97-AF65-F5344CB8AC3E}">
        <p14:creationId xmlns:p14="http://schemas.microsoft.com/office/powerpoint/2010/main" val="2627052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58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0CFA4CA-FA34-4138-4567-9BD49873E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657" y="1253331"/>
            <a:ext cx="9304283" cy="4351338"/>
          </a:xfrm>
        </p:spPr>
        <p:txBody>
          <a:bodyPr/>
          <a:lstStyle/>
          <a:p>
            <a:r>
              <a:rPr lang="pt-PT" sz="2400" dirty="0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ITS OBJECTIVE GENERIC</a:t>
            </a:r>
          </a:p>
          <a:p>
            <a:endParaRPr lang="pt-PT" dirty="0">
              <a:solidFill>
                <a:schemeClr val="bg1"/>
              </a:solidFill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444C6B95-F54A-3A9B-10CB-13D0016B37B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7" r="1" b="1778"/>
          <a:stretch/>
        </p:blipFill>
        <p:spPr>
          <a:xfrm>
            <a:off x="9707526" y="173116"/>
            <a:ext cx="2155902" cy="2155902"/>
          </a:xfrm>
          <a:custGeom>
            <a:avLst/>
            <a:gdLst/>
            <a:ahLst/>
            <a:cxnLst/>
            <a:rect l="l" t="t" r="r" b="b"/>
            <a:pathLst>
              <a:path w="2537092" h="2537092">
                <a:moveTo>
                  <a:pt x="1268546" y="0"/>
                </a:moveTo>
                <a:cubicBezTo>
                  <a:pt x="1969145" y="0"/>
                  <a:pt x="2537092" y="567947"/>
                  <a:pt x="2537092" y="1268546"/>
                </a:cubicBezTo>
                <a:cubicBezTo>
                  <a:pt x="2537092" y="1969145"/>
                  <a:pt x="1969145" y="2537092"/>
                  <a:pt x="1268546" y="2537092"/>
                </a:cubicBezTo>
                <a:cubicBezTo>
                  <a:pt x="567947" y="2537092"/>
                  <a:pt x="0" y="1969145"/>
                  <a:pt x="0" y="1268546"/>
                </a:cubicBezTo>
                <a:cubicBezTo>
                  <a:pt x="0" y="567947"/>
                  <a:pt x="567947" y="0"/>
                  <a:pt x="1268546" y="0"/>
                </a:cubicBezTo>
                <a:close/>
              </a:path>
            </a:pathLst>
          </a:cu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47E27BB5-5359-D0CB-DCBC-D7395294149C}"/>
              </a:ext>
            </a:extLst>
          </p:cNvPr>
          <p:cNvSpPr txBox="1"/>
          <p:nvPr/>
        </p:nvSpPr>
        <p:spPr>
          <a:xfrm>
            <a:off x="718141" y="2329018"/>
            <a:ext cx="8711314" cy="22395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400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On</a:t>
            </a:r>
            <a:r>
              <a:rPr lang="pt-PT" sz="24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PT" sz="2400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behalf</a:t>
            </a:r>
            <a:r>
              <a:rPr lang="pt-PT" sz="24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of </a:t>
            </a:r>
            <a:r>
              <a:rPr lang="pt-PT" sz="2400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the</a:t>
            </a:r>
            <a:r>
              <a:rPr lang="pt-PT" sz="24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PT" sz="2400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associations</a:t>
            </a:r>
            <a:r>
              <a:rPr lang="pt-PT" sz="24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of </a:t>
            </a:r>
            <a:r>
              <a:rPr lang="pt-PT" sz="2400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the</a:t>
            </a:r>
            <a:r>
              <a:rPr lang="pt-PT" sz="24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PT" sz="2400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families</a:t>
            </a:r>
            <a:r>
              <a:rPr lang="pt-PT" sz="24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, </a:t>
            </a:r>
            <a:r>
              <a:rPr lang="pt-PT" sz="2400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exercise</a:t>
            </a:r>
            <a:r>
              <a:rPr lang="pt-PT" sz="24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PT" sz="2400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the</a:t>
            </a:r>
            <a:r>
              <a:rPr lang="pt-PT" sz="24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PT" sz="2400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rights</a:t>
            </a:r>
            <a:r>
              <a:rPr lang="pt-PT" sz="24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of </a:t>
            </a:r>
            <a:r>
              <a:rPr lang="pt-PT" sz="2400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citizenship</a:t>
            </a:r>
            <a:r>
              <a:rPr lang="pt-PT" sz="24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PT" sz="2400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and</a:t>
            </a:r>
            <a:r>
              <a:rPr lang="pt-PT" sz="24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PT" sz="2400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participation</a:t>
            </a:r>
            <a:r>
              <a:rPr lang="pt-PT" sz="24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, in defense of </a:t>
            </a:r>
            <a:r>
              <a:rPr lang="pt-PT" sz="2400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better</a:t>
            </a:r>
            <a:r>
              <a:rPr lang="pt-PT" sz="24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PT" sz="2400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living</a:t>
            </a:r>
            <a:r>
              <a:rPr lang="pt-PT" sz="24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PT" sz="2400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conditions</a:t>
            </a:r>
            <a:r>
              <a:rPr lang="pt-PT" sz="24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, health </a:t>
            </a:r>
            <a:r>
              <a:rPr lang="pt-PT" sz="2400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and</a:t>
            </a:r>
            <a:r>
              <a:rPr lang="pt-PT" sz="24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PT" sz="2400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well-being</a:t>
            </a:r>
            <a:r>
              <a:rPr lang="pt-PT" sz="24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, of </a:t>
            </a:r>
            <a:r>
              <a:rPr lang="pt-PT" sz="2400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themselves</a:t>
            </a:r>
            <a:r>
              <a:rPr lang="pt-PT" sz="24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PT" sz="2400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and</a:t>
            </a:r>
            <a:r>
              <a:rPr lang="pt-PT" sz="24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PT" sz="2400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their</a:t>
            </a:r>
            <a:r>
              <a:rPr lang="pt-PT" sz="24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PT" sz="2400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families</a:t>
            </a:r>
            <a:r>
              <a:rPr lang="pt-PT" sz="24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PT" sz="2400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with</a:t>
            </a:r>
            <a:r>
              <a:rPr lang="pt-PT" sz="24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PT" sz="2400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experience</a:t>
            </a:r>
            <a:r>
              <a:rPr lang="pt-PT" sz="24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of mental </a:t>
            </a:r>
            <a:r>
              <a:rPr lang="pt-PT" sz="2400" dirty="0" err="1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illness</a:t>
            </a:r>
            <a:r>
              <a:rPr lang="pt-PT" sz="24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.</a:t>
            </a:r>
            <a:endParaRPr lang="en-US" sz="2400" dirty="0">
              <a:solidFill>
                <a:schemeClr val="bg1"/>
              </a:solidFill>
              <a:effectLst/>
              <a:latin typeface="Segoe UI Web (West European)"/>
            </a:endParaRPr>
          </a:p>
        </p:txBody>
      </p:sp>
    </p:spTree>
    <p:extLst>
      <p:ext uri="{BB962C8B-B14F-4D97-AF65-F5344CB8AC3E}">
        <p14:creationId xmlns:p14="http://schemas.microsoft.com/office/powerpoint/2010/main" val="3772623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76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3562DEF6-A9C0-EA2D-30D4-03CFE6240B9A}"/>
              </a:ext>
            </a:extLst>
          </p:cNvPr>
          <p:cNvSpPr txBox="1"/>
          <p:nvPr/>
        </p:nvSpPr>
        <p:spPr>
          <a:xfrm>
            <a:off x="296674" y="441618"/>
            <a:ext cx="1045284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 err="1">
                <a:solidFill>
                  <a:schemeClr val="accent5">
                    <a:lumMod val="20000"/>
                    <a:lumOff val="80000"/>
                  </a:schemeClr>
                </a:solidFill>
              </a:rPr>
              <a:t>Main</a:t>
            </a:r>
            <a:r>
              <a:rPr lang="pt-PT" sz="24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 Objetives</a:t>
            </a:r>
          </a:p>
          <a:p>
            <a:endParaRPr lang="pt-PT" sz="2400" i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To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suport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and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defend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the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legitimate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rigths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and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interests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of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families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of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people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whit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mental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illness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experience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pt-PT" sz="1000" dirty="0">
              <a:solidFill>
                <a:schemeClr val="accent5">
                  <a:lumMod val="20000"/>
                  <a:lumOff val="80000"/>
                </a:schemeClr>
              </a:solidFill>
              <a:latin typeface="Abadi" panose="020B0604020104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To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promote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,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defend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and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stand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on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policeis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to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support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and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follow-up of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families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of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people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with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mental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illness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pt-PT" sz="1000" dirty="0">
              <a:solidFill>
                <a:schemeClr val="accent5">
                  <a:lumMod val="20000"/>
                  <a:lumOff val="80000"/>
                </a:schemeClr>
              </a:solidFill>
              <a:latin typeface="Abadi" panose="020B0604020104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To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defend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and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advocate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for health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policy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,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education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and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training to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ensure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the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prevention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,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treatment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,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monitoring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and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integration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of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people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wiht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mental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illness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pt-PT" sz="1000" dirty="0">
              <a:solidFill>
                <a:schemeClr val="accent5">
                  <a:lumMod val="20000"/>
                  <a:lumOff val="80000"/>
                </a:schemeClr>
              </a:solidFill>
              <a:latin typeface="Abadi" panose="020B0604020104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To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promote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positive social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undsertanding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without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discrimination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of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families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and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people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with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mental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illness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pt-PT" sz="1000" dirty="0">
              <a:solidFill>
                <a:schemeClr val="accent5">
                  <a:lumMod val="20000"/>
                  <a:lumOff val="80000"/>
                </a:schemeClr>
              </a:solidFill>
              <a:latin typeface="Abadi" panose="020B0604020104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To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streamline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associations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of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families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of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people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with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mental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illness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in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order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to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ensure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organized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expression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in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defending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their</a:t>
            </a:r>
            <a:r>
              <a:rPr lang="pt-PT" sz="2400" dirty="0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Abadi" panose="020B0604020104020204" pitchFamily="34" charset="0"/>
              </a:rPr>
              <a:t>interests</a:t>
            </a:r>
            <a:endParaRPr lang="pt-PT" sz="2400" dirty="0">
              <a:solidFill>
                <a:schemeClr val="accent5">
                  <a:lumMod val="20000"/>
                  <a:lumOff val="80000"/>
                </a:schemeClr>
              </a:solidFill>
              <a:latin typeface="Abadi" panose="020B06040201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800" dirty="0">
              <a:solidFill>
                <a:schemeClr val="accent5">
                  <a:lumMod val="20000"/>
                  <a:lumOff val="80000"/>
                </a:schemeClr>
              </a:solidFill>
              <a:latin typeface="Abadi" panose="020B0604020104020204" pitchFamily="34" charset="0"/>
            </a:endParaRPr>
          </a:p>
          <a:p>
            <a:endParaRPr lang="pt-PT" sz="24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D316CAA-2413-8FE0-78A7-2C7E866191B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7" r="1" b="1778"/>
          <a:stretch/>
        </p:blipFill>
        <p:spPr>
          <a:xfrm>
            <a:off x="10607040" y="197609"/>
            <a:ext cx="1372858" cy="1372858"/>
          </a:xfrm>
          <a:custGeom>
            <a:avLst/>
            <a:gdLst/>
            <a:ahLst/>
            <a:cxnLst/>
            <a:rect l="l" t="t" r="r" b="b"/>
            <a:pathLst>
              <a:path w="2537092" h="2537092">
                <a:moveTo>
                  <a:pt x="1268546" y="0"/>
                </a:moveTo>
                <a:cubicBezTo>
                  <a:pt x="1969145" y="0"/>
                  <a:pt x="2537092" y="567947"/>
                  <a:pt x="2537092" y="1268546"/>
                </a:cubicBezTo>
                <a:cubicBezTo>
                  <a:pt x="2537092" y="1969145"/>
                  <a:pt x="1969145" y="2537092"/>
                  <a:pt x="1268546" y="2537092"/>
                </a:cubicBezTo>
                <a:cubicBezTo>
                  <a:pt x="567947" y="2537092"/>
                  <a:pt x="0" y="1969145"/>
                  <a:pt x="0" y="1268546"/>
                </a:cubicBezTo>
                <a:cubicBezTo>
                  <a:pt x="0" y="567947"/>
                  <a:pt x="567947" y="0"/>
                  <a:pt x="1268546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56147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58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80B3E9-99C6-1FDC-3F67-7BF63C61F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865" y="620952"/>
            <a:ext cx="7686695" cy="741621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MAIN ACTIVITIES OF PARTICIPATION AND REPRESENTATION</a:t>
            </a:r>
            <a:endParaRPr lang="pt-PT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15B118E5-666D-9DD4-08C0-E40075116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865" y="1599942"/>
            <a:ext cx="10402468" cy="4637106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US" sz="7400" dirty="0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2016 - Effective member of EUFAMI and Launch of a Public petition "Urgent, Budget and Responses to Mental Health; </a:t>
            </a:r>
          </a:p>
          <a:p>
            <a:pPr marL="0" indent="0" algn="just">
              <a:buNone/>
            </a:pPr>
            <a:endParaRPr lang="en-US" sz="3200" dirty="0">
              <a:solidFill>
                <a:schemeClr val="bg1"/>
              </a:solidFill>
              <a:effectLst/>
              <a:latin typeface="Abadi" panose="020B0604020104020204" pitchFamily="34" charset="0"/>
            </a:endParaRPr>
          </a:p>
          <a:p>
            <a:pPr algn="just"/>
            <a:r>
              <a:rPr lang="en-US" sz="7400" dirty="0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2017 - Defense of the Public Petition; Approval of Resolution of the Assembly of the Republic, nº 213/2017 - Recommends to the Government to </a:t>
            </a:r>
            <a:r>
              <a:rPr lang="en-US" sz="7400" dirty="0" err="1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imple</a:t>
            </a:r>
            <a:r>
              <a:rPr lang="en-US" sz="7400" dirty="0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, </a:t>
            </a:r>
            <a:r>
              <a:rPr lang="en-US" sz="7400" dirty="0" err="1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etação</a:t>
            </a:r>
            <a:r>
              <a:rPr lang="en-US" sz="7400" dirty="0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 and </a:t>
            </a:r>
            <a:r>
              <a:rPr lang="en-US" sz="7400" dirty="0" err="1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decolation</a:t>
            </a:r>
            <a:r>
              <a:rPr lang="en-US" sz="7400" dirty="0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 of the Nacional Mental Health Plan;</a:t>
            </a:r>
          </a:p>
          <a:p>
            <a:pPr marL="0" indent="0" algn="just">
              <a:buNone/>
            </a:pPr>
            <a:endParaRPr lang="en-US" sz="3200" dirty="0">
              <a:solidFill>
                <a:schemeClr val="bg1"/>
              </a:solidFill>
              <a:effectLst/>
              <a:latin typeface="Abadi" panose="020B0604020104020204" pitchFamily="34" charset="0"/>
            </a:endParaRPr>
          </a:p>
          <a:p>
            <a:pPr algn="just"/>
            <a:r>
              <a:rPr lang="en-US" sz="8000" dirty="0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2017 - Appointment to the National Health Council and Appointment to the National Council of Mental Health;</a:t>
            </a:r>
          </a:p>
          <a:p>
            <a:pPr marL="0" indent="0" algn="just">
              <a:buNone/>
            </a:pPr>
            <a:endParaRPr lang="en-US" sz="3200" dirty="0">
              <a:solidFill>
                <a:schemeClr val="bg1"/>
              </a:solidFill>
              <a:effectLst/>
              <a:latin typeface="Abadi" panose="020B0604020104020204" pitchFamily="34" charset="0"/>
            </a:endParaRPr>
          </a:p>
          <a:p>
            <a:pPr algn="just"/>
            <a:r>
              <a:rPr lang="en-US" sz="8000" dirty="0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2018 - Appointment of the Regional Council of Mental Health of the Lisbon Region; </a:t>
            </a:r>
          </a:p>
          <a:p>
            <a:pPr marL="0" indent="0" algn="just">
              <a:buNone/>
            </a:pPr>
            <a:endParaRPr lang="en-US" sz="3200" dirty="0">
              <a:solidFill>
                <a:schemeClr val="bg1"/>
              </a:solidFill>
              <a:effectLst/>
              <a:latin typeface="Abadi" panose="020B0604020104020204" pitchFamily="34" charset="0"/>
            </a:endParaRPr>
          </a:p>
          <a:p>
            <a:pPr algn="just"/>
            <a:r>
              <a:rPr lang="en-US" sz="8000" dirty="0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2020 - Working group on the revision of the mental health law and Committee for monitoring the Implementation of the Legal Regime for Compulsory Internment;</a:t>
            </a:r>
          </a:p>
          <a:p>
            <a:pPr marL="0" indent="0" algn="just">
              <a:buNone/>
            </a:pPr>
            <a:endParaRPr lang="en-US" sz="3200" dirty="0">
              <a:solidFill>
                <a:schemeClr val="bg1"/>
              </a:solidFill>
              <a:effectLst/>
              <a:latin typeface="Abadi" panose="020B0604020104020204" pitchFamily="34" charset="0"/>
            </a:endParaRPr>
          </a:p>
          <a:p>
            <a:pPr algn="just"/>
            <a:r>
              <a:rPr lang="en-US" sz="8000" dirty="0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2021 - Member of the Board of </a:t>
            </a:r>
            <a:r>
              <a:rPr lang="en-US" sz="8000" dirty="0" err="1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Eufami</a:t>
            </a:r>
            <a:r>
              <a:rPr lang="en-US" sz="8000" dirty="0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;</a:t>
            </a:r>
          </a:p>
          <a:p>
            <a:pPr algn="just"/>
            <a:endParaRPr lang="en-US" sz="3200" dirty="0">
              <a:solidFill>
                <a:schemeClr val="bg1"/>
              </a:solidFill>
              <a:effectLst/>
              <a:latin typeface="Abadi" panose="020B0604020104020204" pitchFamily="34" charset="0"/>
            </a:endParaRPr>
          </a:p>
          <a:p>
            <a:r>
              <a:rPr lang="en-US" sz="8000" dirty="0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2022 - Regional Mental Health Councils - North, Centre, Lisbon, </a:t>
            </a:r>
            <a:r>
              <a:rPr lang="en-US" sz="8000" dirty="0" err="1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Alentejo</a:t>
            </a:r>
            <a:r>
              <a:rPr lang="en-US" sz="8000" dirty="0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 and Algarve;</a:t>
            </a:r>
            <a:endParaRPr lang="pt-PT" sz="80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CA80AFD-7EB2-D270-16C9-73D834D957F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7" r="1" b="1778"/>
          <a:stretch/>
        </p:blipFill>
        <p:spPr>
          <a:xfrm>
            <a:off x="10717823" y="173115"/>
            <a:ext cx="1279765" cy="1279765"/>
          </a:xfrm>
          <a:custGeom>
            <a:avLst/>
            <a:gdLst/>
            <a:ahLst/>
            <a:cxnLst/>
            <a:rect l="l" t="t" r="r" b="b"/>
            <a:pathLst>
              <a:path w="2537092" h="2537092">
                <a:moveTo>
                  <a:pt x="1268546" y="0"/>
                </a:moveTo>
                <a:cubicBezTo>
                  <a:pt x="1969145" y="0"/>
                  <a:pt x="2537092" y="567947"/>
                  <a:pt x="2537092" y="1268546"/>
                </a:cubicBezTo>
                <a:cubicBezTo>
                  <a:pt x="2537092" y="1969145"/>
                  <a:pt x="1969145" y="2537092"/>
                  <a:pt x="1268546" y="2537092"/>
                </a:cubicBezTo>
                <a:cubicBezTo>
                  <a:pt x="567947" y="2537092"/>
                  <a:pt x="0" y="1969145"/>
                  <a:pt x="0" y="1268546"/>
                </a:cubicBezTo>
                <a:cubicBezTo>
                  <a:pt x="0" y="567947"/>
                  <a:pt x="567947" y="0"/>
                  <a:pt x="1268546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200283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58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3660B092-BAC7-C3F3-DE91-BB1AB06A173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7" r="1" b="1778"/>
          <a:stretch/>
        </p:blipFill>
        <p:spPr>
          <a:xfrm>
            <a:off x="10657840" y="197609"/>
            <a:ext cx="1322058" cy="1322058"/>
          </a:xfrm>
          <a:custGeom>
            <a:avLst/>
            <a:gdLst/>
            <a:ahLst/>
            <a:cxnLst/>
            <a:rect l="l" t="t" r="r" b="b"/>
            <a:pathLst>
              <a:path w="2537092" h="2537092">
                <a:moveTo>
                  <a:pt x="1268546" y="0"/>
                </a:moveTo>
                <a:cubicBezTo>
                  <a:pt x="1969145" y="0"/>
                  <a:pt x="2537092" y="567947"/>
                  <a:pt x="2537092" y="1268546"/>
                </a:cubicBezTo>
                <a:cubicBezTo>
                  <a:pt x="2537092" y="1969145"/>
                  <a:pt x="1969145" y="2537092"/>
                  <a:pt x="1268546" y="2537092"/>
                </a:cubicBezTo>
                <a:cubicBezTo>
                  <a:pt x="567947" y="2537092"/>
                  <a:pt x="0" y="1969145"/>
                  <a:pt x="0" y="1268546"/>
                </a:cubicBezTo>
                <a:cubicBezTo>
                  <a:pt x="0" y="567947"/>
                  <a:pt x="567947" y="0"/>
                  <a:pt x="1268546" y="0"/>
                </a:cubicBezTo>
                <a:close/>
              </a:path>
            </a:pathLst>
          </a:custGeom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09D7CEE4-9D63-082F-EAC6-EB9CA555B8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" y="1949920"/>
            <a:ext cx="3494314" cy="2809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4832F96F-C4DC-2D7C-53C5-46E1432D33C6}"/>
              </a:ext>
            </a:extLst>
          </p:cNvPr>
          <p:cNvSpPr txBox="1"/>
          <p:nvPr/>
        </p:nvSpPr>
        <p:spPr>
          <a:xfrm>
            <a:off x="4419599" y="3420164"/>
            <a:ext cx="712215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Segoe UI Web (West European)"/>
              </a:rPr>
              <a:t>Family dynamics undergo substantial changes because mental illness alters the way a person behaves and relates and causes communication difficulties.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63C9107-8C92-8EEC-2DB9-B28A8502EE46}"/>
              </a:ext>
            </a:extLst>
          </p:cNvPr>
          <p:cNvSpPr txBox="1"/>
          <p:nvPr/>
        </p:nvSpPr>
        <p:spPr>
          <a:xfrm>
            <a:off x="87086" y="627805"/>
            <a:ext cx="69392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IMPACT OF MENTAL ILLNESS ON THE FAMILY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A027B69F-8FD2-427A-B2FA-629C1DA1AA5C}"/>
              </a:ext>
            </a:extLst>
          </p:cNvPr>
          <p:cNvSpPr txBox="1"/>
          <p:nvPr/>
        </p:nvSpPr>
        <p:spPr>
          <a:xfrm>
            <a:off x="4419600" y="1949920"/>
            <a:ext cx="712215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Segoe UI Web (West European)"/>
              </a:rPr>
              <a:t>Like organic disease, mental illness affects the person, the family and resonates economically, emotionally and socially.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C43809FE-4307-D2C3-FF88-681B629AEDD3}"/>
              </a:ext>
            </a:extLst>
          </p:cNvPr>
          <p:cNvSpPr txBox="1"/>
          <p:nvPr/>
        </p:nvSpPr>
        <p:spPr>
          <a:xfrm>
            <a:off x="1278516" y="5259739"/>
            <a:ext cx="1070138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effectLst/>
                <a:latin typeface="Segoe UI Web (West European)"/>
              </a:rPr>
              <a:t>The FAMILY, lives and lives with the person and mental illness, 24 hours a day, 7 days a week, 365 days a year and without specialized follow-up. </a:t>
            </a:r>
          </a:p>
        </p:txBody>
      </p:sp>
    </p:spTree>
    <p:extLst>
      <p:ext uri="{BB962C8B-B14F-4D97-AF65-F5344CB8AC3E}">
        <p14:creationId xmlns:p14="http://schemas.microsoft.com/office/powerpoint/2010/main" val="2927802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58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0B99038-788A-4A5C-C287-5B59BC750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162" y="400862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IMPACT OF MENTAL ILLNESS ON THE FAMILY MEMBER </a:t>
            </a:r>
            <a:endParaRPr lang="pt-PT" sz="2400" dirty="0">
              <a:solidFill>
                <a:schemeClr val="bg1"/>
              </a:solidFill>
              <a:latin typeface="Abadi" panose="020B0604020104020204" pitchFamily="34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BBB3437-42EF-7191-F7A4-F29C0BCC28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02" y="2284813"/>
            <a:ext cx="3373914" cy="2467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35043375-43E3-B9B0-4438-4C8EC1C239B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7" r="1" b="1778"/>
          <a:stretch/>
        </p:blipFill>
        <p:spPr>
          <a:xfrm>
            <a:off x="10649623" y="247275"/>
            <a:ext cx="1322058" cy="1322058"/>
          </a:xfrm>
          <a:custGeom>
            <a:avLst/>
            <a:gdLst/>
            <a:ahLst/>
            <a:cxnLst/>
            <a:rect l="l" t="t" r="r" b="b"/>
            <a:pathLst>
              <a:path w="2537092" h="2537092">
                <a:moveTo>
                  <a:pt x="1268546" y="0"/>
                </a:moveTo>
                <a:cubicBezTo>
                  <a:pt x="1969145" y="0"/>
                  <a:pt x="2537092" y="567947"/>
                  <a:pt x="2537092" y="1268546"/>
                </a:cubicBezTo>
                <a:cubicBezTo>
                  <a:pt x="2537092" y="1969145"/>
                  <a:pt x="1969145" y="2537092"/>
                  <a:pt x="1268546" y="2537092"/>
                </a:cubicBezTo>
                <a:cubicBezTo>
                  <a:pt x="567947" y="2537092"/>
                  <a:pt x="0" y="1969145"/>
                  <a:pt x="0" y="1268546"/>
                </a:cubicBezTo>
                <a:cubicBezTo>
                  <a:pt x="0" y="567947"/>
                  <a:pt x="567947" y="0"/>
                  <a:pt x="1268546" y="0"/>
                </a:cubicBezTo>
                <a:close/>
              </a:path>
            </a:pathLst>
          </a:cu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D83AEEB8-4406-C3E3-89FD-7A8F3B3EF655}"/>
              </a:ext>
            </a:extLst>
          </p:cNvPr>
          <p:cNvSpPr txBox="1"/>
          <p:nvPr/>
        </p:nvSpPr>
        <p:spPr>
          <a:xfrm>
            <a:off x="3925476" y="1480018"/>
            <a:ext cx="7832362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  <a:effectLst/>
                <a:latin typeface="Segoe UI Web (West European)"/>
              </a:rPr>
              <a:t>Assumes CARING without experience.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>
              <a:solidFill>
                <a:schemeClr val="bg1"/>
              </a:solidFill>
              <a:latin typeface="Segoe UI Web (West European)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  <a:effectLst/>
                <a:latin typeface="Segoe UI Web (West European)"/>
              </a:rPr>
              <a:t>CARES without the help of other family members or health and mental health professionals.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>
              <a:solidFill>
                <a:schemeClr val="bg1"/>
              </a:solidFill>
              <a:latin typeface="Segoe UI Web (West European)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  <a:effectLst/>
                <a:latin typeface="Segoe UI Web (West European)"/>
              </a:rPr>
              <a:t>Stop having a life of your own / It alters your routines</a:t>
            </a:r>
            <a:r>
              <a:rPr lang="en-US" dirty="0">
                <a:solidFill>
                  <a:schemeClr val="bg1"/>
                </a:solidFill>
                <a:effectLst/>
                <a:latin typeface="Segoe UI Web (West European)"/>
              </a:rPr>
              <a:t>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>
              <a:solidFill>
                <a:schemeClr val="bg1"/>
              </a:solidFill>
              <a:latin typeface="Segoe UI Web (West European)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  <a:effectLst/>
                <a:latin typeface="Segoe UI Web (West European)"/>
              </a:rPr>
              <a:t>Subject to pressure, emotional, physical and economic.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>
              <a:solidFill>
                <a:schemeClr val="bg1"/>
              </a:solidFill>
              <a:latin typeface="Segoe UI Web (West European)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  <a:effectLst/>
                <a:latin typeface="Segoe UI Web (West European)"/>
              </a:rPr>
              <a:t>You can leave your professional activity to pay attention to the needs of the family member.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>
              <a:solidFill>
                <a:schemeClr val="bg1"/>
              </a:solidFill>
              <a:latin typeface="Segoe UI Web (West European)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chemeClr val="bg1"/>
                </a:solidFill>
                <a:effectLst/>
                <a:latin typeface="Segoe UI Web (West European)"/>
              </a:rPr>
              <a:t>Vulnerable financial situation, with loss of income from work and increased costs with the sustenance and health of the family member. </a:t>
            </a:r>
          </a:p>
        </p:txBody>
      </p:sp>
    </p:spTree>
    <p:extLst>
      <p:ext uri="{BB962C8B-B14F-4D97-AF65-F5344CB8AC3E}">
        <p14:creationId xmlns:p14="http://schemas.microsoft.com/office/powerpoint/2010/main" val="1962494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58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A65E058E-859E-05F9-6531-3082A4C4600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7" r="1" b="1778"/>
          <a:stretch/>
        </p:blipFill>
        <p:spPr>
          <a:xfrm>
            <a:off x="10887995" y="247275"/>
            <a:ext cx="1083685" cy="1083685"/>
          </a:xfrm>
          <a:custGeom>
            <a:avLst/>
            <a:gdLst/>
            <a:ahLst/>
            <a:cxnLst/>
            <a:rect l="l" t="t" r="r" b="b"/>
            <a:pathLst>
              <a:path w="2537092" h="2537092">
                <a:moveTo>
                  <a:pt x="1268546" y="0"/>
                </a:moveTo>
                <a:cubicBezTo>
                  <a:pt x="1969145" y="0"/>
                  <a:pt x="2537092" y="567947"/>
                  <a:pt x="2537092" y="1268546"/>
                </a:cubicBezTo>
                <a:cubicBezTo>
                  <a:pt x="2537092" y="1969145"/>
                  <a:pt x="1969145" y="2537092"/>
                  <a:pt x="1268546" y="2537092"/>
                </a:cubicBezTo>
                <a:cubicBezTo>
                  <a:pt x="567947" y="2537092"/>
                  <a:pt x="0" y="1969145"/>
                  <a:pt x="0" y="1268546"/>
                </a:cubicBezTo>
                <a:cubicBezTo>
                  <a:pt x="0" y="567947"/>
                  <a:pt x="567947" y="0"/>
                  <a:pt x="1268546" y="0"/>
                </a:cubicBezTo>
                <a:close/>
              </a:path>
            </a:pathLst>
          </a:cu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B8C0753D-E693-B2BB-8CF5-DBB45B6AEC8C}"/>
              </a:ext>
            </a:extLst>
          </p:cNvPr>
          <p:cNvSpPr txBox="1"/>
          <p:nvPr/>
        </p:nvSpPr>
        <p:spPr>
          <a:xfrm>
            <a:off x="528969" y="659771"/>
            <a:ext cx="60977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effectLst/>
                <a:latin typeface="Segoe UI Web (West European)"/>
              </a:rPr>
              <a:t>FAMILY CAREGIVER, the hidden patient</a:t>
            </a:r>
          </a:p>
        </p:txBody>
      </p:sp>
      <p:pic>
        <p:nvPicPr>
          <p:cNvPr id="7" name="Picture 4" descr="Resultado de imagem para burnout">
            <a:extLst>
              <a:ext uri="{FF2B5EF4-FFF2-40B4-BE49-F238E27FC236}">
                <a16:creationId xmlns:a16="http://schemas.microsoft.com/office/drawing/2014/main" id="{12B68E83-F035-2FF5-E717-E233EFD7CA2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846" y="1813585"/>
            <a:ext cx="3441994" cy="3230829"/>
          </a:xfrm>
          <a:prstGeom prst="rect">
            <a:avLst/>
          </a:prstGeom>
          <a:noFill/>
          <a:ln w="25400">
            <a:solidFill>
              <a:schemeClr val="accent2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02D5CA5F-82FE-0C83-0ACC-B6A6ADBD4D2D}"/>
              </a:ext>
            </a:extLst>
          </p:cNvPr>
          <p:cNvSpPr txBox="1"/>
          <p:nvPr/>
        </p:nvSpPr>
        <p:spPr>
          <a:xfrm>
            <a:off x="4053840" y="1716482"/>
            <a:ext cx="7620000" cy="3354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Feelings of guilt, helplessness and fear, for inappropriate and unpredictable behaviors to your family member. </a:t>
            </a:r>
          </a:p>
          <a:p>
            <a:pPr algn="just"/>
            <a:endParaRPr lang="en-US" sz="1000" dirty="0">
              <a:solidFill>
                <a:schemeClr val="bg1"/>
              </a:solidFill>
              <a:latin typeface="Abadi" panose="020B0604020104020204" pitchFamily="34" charset="0"/>
            </a:endParaRPr>
          </a:p>
          <a:p>
            <a:pPr algn="just"/>
            <a:r>
              <a:rPr lang="en-US" sz="2400" dirty="0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Feelings of insecurity and shame, by the way society looks at its family member; </a:t>
            </a:r>
          </a:p>
          <a:p>
            <a:pPr algn="just"/>
            <a:endParaRPr lang="en-US" sz="1000" dirty="0">
              <a:solidFill>
                <a:schemeClr val="bg1"/>
              </a:solidFill>
              <a:latin typeface="Abadi" panose="020B0604020104020204" pitchFamily="34" charset="0"/>
            </a:endParaRPr>
          </a:p>
          <a:p>
            <a:pPr algn="just"/>
            <a:r>
              <a:rPr lang="en-US" sz="2400" dirty="0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Feelings of sadness and anger, due to lack of attention of mental health professionals and lack of recognition as a partner in the treatment and rehabilitation of the family member</a:t>
            </a:r>
            <a:r>
              <a:rPr lang="en-US" sz="2400" dirty="0">
                <a:solidFill>
                  <a:schemeClr val="bg1"/>
                </a:solidFill>
                <a:latin typeface="Abadi" panose="020B0604020104020204" pitchFamily="34" charset="0"/>
              </a:rPr>
              <a:t>;</a:t>
            </a:r>
            <a:endParaRPr lang="en-US" sz="2400" dirty="0">
              <a:solidFill>
                <a:schemeClr val="bg1"/>
              </a:solidFill>
              <a:effectLst/>
              <a:latin typeface="Abadi" panose="020B0604020104020204" pitchFamily="34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D3239EEB-26F6-4F1D-2954-1C5CE25754F1}"/>
              </a:ext>
            </a:extLst>
          </p:cNvPr>
          <p:cNvSpPr txBox="1"/>
          <p:nvPr/>
        </p:nvSpPr>
        <p:spPr>
          <a:xfrm>
            <a:off x="528969" y="5456769"/>
            <a:ext cx="1093151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The burden associated with care affects your health and well-being and causes physical and emotional exhaustion that needs attention and treatment;</a:t>
            </a:r>
          </a:p>
        </p:txBody>
      </p:sp>
    </p:spTree>
    <p:extLst>
      <p:ext uri="{BB962C8B-B14F-4D97-AF65-F5344CB8AC3E}">
        <p14:creationId xmlns:p14="http://schemas.microsoft.com/office/powerpoint/2010/main" val="1415643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58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C97728-DBE5-94DD-F838-5A60329BB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278" y="508218"/>
            <a:ext cx="8232564" cy="965835"/>
          </a:xfrm>
        </p:spPr>
        <p:txBody>
          <a:bodyPr>
            <a:normAutofit/>
          </a:bodyPr>
          <a:lstStyle/>
          <a:p>
            <a:r>
              <a:rPr lang="en-US" sz="2700" b="1" dirty="0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Families Needs </a:t>
            </a:r>
            <a:r>
              <a:rPr lang="en-US" sz="2400" b="1" dirty="0">
                <a:solidFill>
                  <a:schemeClr val="bg1"/>
                </a:solidFill>
                <a:effectLst/>
                <a:latin typeface="Segoe UI Web (West European)"/>
              </a:rPr>
              <a:t>and people with mental illness</a:t>
            </a:r>
            <a:endParaRPr lang="pt-PT" sz="2400" b="1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C4E1BE1-E422-2F7E-24F3-0F17C014B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670" y="1798793"/>
            <a:ext cx="11121655" cy="4351338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Make your voice heard in defense of your rights and those of the family member;</a:t>
            </a:r>
          </a:p>
          <a:p>
            <a:pPr marL="0" indent="0">
              <a:buNone/>
            </a:pPr>
            <a:endParaRPr lang="en-US" sz="900" dirty="0">
              <a:solidFill>
                <a:schemeClr val="bg1"/>
              </a:solidFill>
              <a:effectLst/>
              <a:latin typeface="Abadi" panose="020B0604020104020204" pitchFamily="34" charset="0"/>
            </a:endParaRPr>
          </a:p>
          <a:p>
            <a:r>
              <a:rPr lang="en-US" sz="2600" b="1" i="1" dirty="0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Valuing the role of the family in the treatment and rehabilitation process;</a:t>
            </a:r>
          </a:p>
          <a:p>
            <a:pPr marL="0" indent="0">
              <a:buNone/>
            </a:pPr>
            <a:endParaRPr lang="en-US" sz="800" dirty="0">
              <a:solidFill>
                <a:schemeClr val="bg1"/>
              </a:solidFill>
              <a:effectLst/>
              <a:latin typeface="Abadi" panose="020B0604020104020204" pitchFamily="34" charset="0"/>
            </a:endParaRPr>
          </a:p>
          <a:p>
            <a:r>
              <a:rPr lang="en-US" sz="2400" dirty="0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Access and equity to proximity mental health care;</a:t>
            </a:r>
          </a:p>
          <a:p>
            <a:pPr marL="0" indent="0">
              <a:buNone/>
            </a:pPr>
            <a:endParaRPr lang="en-US" sz="800" dirty="0">
              <a:solidFill>
                <a:schemeClr val="bg1"/>
              </a:solidFill>
              <a:effectLst/>
              <a:latin typeface="Segoe UI Web (West European)"/>
            </a:endParaRPr>
          </a:p>
          <a:p>
            <a:r>
              <a:rPr lang="en-US" b="1" i="1" dirty="0">
                <a:solidFill>
                  <a:schemeClr val="bg1"/>
                </a:solidFill>
              </a:rPr>
              <a:t>Individual treatment plan with family inclusion;</a:t>
            </a:r>
          </a:p>
          <a:p>
            <a:endParaRPr lang="pt-PT" sz="800" dirty="0">
              <a:solidFill>
                <a:schemeClr val="bg1"/>
              </a:solidFill>
              <a:effectLst/>
              <a:latin typeface="Abadi" panose="020B0604020104020204" pitchFamily="34" charset="0"/>
            </a:endParaRPr>
          </a:p>
          <a:p>
            <a:r>
              <a:rPr lang="en-US" sz="2400" b="1" i="1" dirty="0">
                <a:solidFill>
                  <a:schemeClr val="bg1"/>
                </a:solidFill>
                <a:latin typeface="Abadi" panose="020B0604020104020204" pitchFamily="34" charset="0"/>
              </a:rPr>
              <a:t>P</a:t>
            </a:r>
            <a:r>
              <a:rPr lang="en-US" sz="2400" b="1" i="1" dirty="0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sychotherapeutic interventions for the sick person and family;</a:t>
            </a:r>
          </a:p>
          <a:p>
            <a:endParaRPr lang="en-US" sz="800" dirty="0">
              <a:solidFill>
                <a:schemeClr val="bg1"/>
              </a:solidFill>
              <a:effectLst/>
              <a:latin typeface="Abadi" panose="020B0604020104020204" pitchFamily="34" charset="0"/>
            </a:endParaRPr>
          </a:p>
          <a:p>
            <a:r>
              <a:rPr lang="pt-PT" sz="2400" dirty="0" err="1">
                <a:solidFill>
                  <a:schemeClr val="bg1"/>
                </a:solidFill>
                <a:latin typeface="Abadi" panose="020B0604020104020204" pitchFamily="34" charset="0"/>
              </a:rPr>
              <a:t>C</a:t>
            </a:r>
            <a:r>
              <a:rPr lang="pt-PT" sz="2400" dirty="0" err="1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ommunity</a:t>
            </a:r>
            <a:r>
              <a:rPr lang="pt-PT" sz="2400" dirty="0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 responses to </a:t>
            </a:r>
            <a:r>
              <a:rPr lang="pt-PT" sz="2400" dirty="0" err="1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psychosocial</a:t>
            </a:r>
            <a:r>
              <a:rPr lang="pt-PT" sz="2400" dirty="0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and</a:t>
            </a:r>
            <a:r>
              <a:rPr lang="pt-PT" sz="2400" dirty="0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professional</a:t>
            </a:r>
            <a:r>
              <a:rPr lang="pt-PT" sz="2400" dirty="0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 </a:t>
            </a:r>
            <a:r>
              <a:rPr lang="pt-PT" sz="2400" dirty="0" err="1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rehabilitation</a:t>
            </a:r>
            <a:r>
              <a:rPr lang="pt-PT" sz="2400" dirty="0">
                <a:solidFill>
                  <a:schemeClr val="bg1"/>
                </a:solidFill>
                <a:effectLst/>
                <a:latin typeface="Abadi" panose="020B0604020104020204" pitchFamily="34" charset="0"/>
              </a:rPr>
              <a:t>;</a:t>
            </a:r>
          </a:p>
          <a:p>
            <a:endParaRPr lang="pt-PT" sz="2400" dirty="0">
              <a:solidFill>
                <a:schemeClr val="bg1"/>
              </a:solidFill>
              <a:latin typeface="Abadi" panose="020B0604020104020204" pitchFamily="34" charset="0"/>
            </a:endParaRPr>
          </a:p>
          <a:p>
            <a:endParaRPr lang="pt-PT" dirty="0">
              <a:solidFill>
                <a:schemeClr val="bg1"/>
              </a:solidFill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F5B3B06D-F9C6-71AA-CDA7-12BBEE948C0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7" r="1" b="1778"/>
          <a:stretch/>
        </p:blipFill>
        <p:spPr>
          <a:xfrm>
            <a:off x="10887995" y="247275"/>
            <a:ext cx="1083685" cy="1083685"/>
          </a:xfrm>
          <a:custGeom>
            <a:avLst/>
            <a:gdLst/>
            <a:ahLst/>
            <a:cxnLst/>
            <a:rect l="l" t="t" r="r" b="b"/>
            <a:pathLst>
              <a:path w="2537092" h="2537092">
                <a:moveTo>
                  <a:pt x="1268546" y="0"/>
                </a:moveTo>
                <a:cubicBezTo>
                  <a:pt x="1969145" y="0"/>
                  <a:pt x="2537092" y="567947"/>
                  <a:pt x="2537092" y="1268546"/>
                </a:cubicBezTo>
                <a:cubicBezTo>
                  <a:pt x="2537092" y="1969145"/>
                  <a:pt x="1969145" y="2537092"/>
                  <a:pt x="1268546" y="2537092"/>
                </a:cubicBezTo>
                <a:cubicBezTo>
                  <a:pt x="567947" y="2537092"/>
                  <a:pt x="0" y="1969145"/>
                  <a:pt x="0" y="1268546"/>
                </a:cubicBezTo>
                <a:cubicBezTo>
                  <a:pt x="0" y="567947"/>
                  <a:pt x="567947" y="0"/>
                  <a:pt x="1268546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65364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789</Words>
  <Application>Microsoft Office PowerPoint</Application>
  <PresentationFormat>Ecrã Panorâmico</PresentationFormat>
  <Paragraphs>80</Paragraphs>
  <Slides>10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10</vt:i4>
      </vt:variant>
    </vt:vector>
  </HeadingPairs>
  <TitlesOfParts>
    <vt:vector size="18" baseType="lpstr">
      <vt:lpstr>Abadi</vt:lpstr>
      <vt:lpstr>Arial</vt:lpstr>
      <vt:lpstr>Calibri</vt:lpstr>
      <vt:lpstr>Calibri Light</vt:lpstr>
      <vt:lpstr>Segoe UI</vt:lpstr>
      <vt:lpstr>Segoe UI Web (West European)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MAIN ACTIVITIES OF PARTICIPATION AND REPRESENTATION</vt:lpstr>
      <vt:lpstr>Apresentação do PowerPoint</vt:lpstr>
      <vt:lpstr>Apresentação do PowerPoint</vt:lpstr>
      <vt:lpstr>Apresentação do PowerPoint</vt:lpstr>
      <vt:lpstr>Families Needs and people with mental illness</vt:lpstr>
      <vt:lpstr>        Thank you so much!             My apologies for the english translation race!                   My mother tongue is the Portuguese !                                                                                                    Joaquina Castelão                                                                                                                         President of the FamiliarMente                                 E-mail: familiarmente.geral@Outlook.pt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Joaquina Castelão</dc:creator>
  <cp:lastModifiedBy>Joaquina Castelão</cp:lastModifiedBy>
  <cp:revision>5</cp:revision>
  <dcterms:created xsi:type="dcterms:W3CDTF">2023-02-22T15:09:02Z</dcterms:created>
  <dcterms:modified xsi:type="dcterms:W3CDTF">2023-02-23T15:36:56Z</dcterms:modified>
</cp:coreProperties>
</file>