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31"/>
    <p:restoredTop sz="94650"/>
  </p:normalViewPr>
  <p:slideViewPr>
    <p:cSldViewPr snapToGrid="0">
      <p:cViewPr>
        <p:scale>
          <a:sx n="116" d="100"/>
          <a:sy n="116" d="100"/>
        </p:scale>
        <p:origin x="-4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84953A-38DD-3FEB-BBF8-32707A20C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6CA83A-AC8F-7172-59A0-DAF9348C4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68A68-3DA4-0C85-71A6-497B9C05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944963-BD23-00A6-A3EA-31957E66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8CFD9F-EDD3-42C7-9ED5-424E400A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14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3D0E30-94AF-F0BE-CCA7-416087D1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9E134A3-0B3C-0648-FC59-A53A18187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478685-5CE6-5B55-21C7-79FAAABDA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6D88B5-BE2C-63A6-9995-D9DBDBACC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B2DB72-642F-783B-D8A8-F2BC60A8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07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6E5F5D-F194-A6A6-4877-680DC729D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488FF8-FA7B-EF18-6EAD-D49D69953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256C57-7E17-9CEB-A91B-5D64FFF25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44B85B-BEA5-A29D-0BE7-21B5B5D2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552C34-81DC-9E5C-A06E-F07825B3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30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4A9297-33F2-9D23-438C-5D24B967F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FDAC55-B2C2-B08A-8543-D8E1E6881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34CD62-BAEA-68AE-C25F-BF231740C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F78F01-EEC1-B261-F2AD-679405DB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D810F2-7D3E-DE06-0E3A-68DEBAF5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0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7276F-F2DA-9EF3-1BC5-9E91D5E1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C7544F-7105-5E4C-74D6-3B0C5F2AF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206551-1658-F0D3-031E-1908A1A99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0BAB92-DD99-0D89-115A-BA2C6519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6E24F3-87C0-9F0A-DD72-58FDAB23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8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459C5A-3D49-F32C-1916-451B97353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E34D6E-EEB1-85EF-F6B5-34048C17E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AD4BE4-38F5-A460-CC0B-E066C50B9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332E32-2DD6-BC21-E179-CF17DBF16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E526A-0536-D2CD-1150-1B41C55B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45B15F-7252-6548-4A74-1E5FBADD2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15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C3D123-302A-8050-1A6D-68959AE7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6B3CD7-1F02-281F-CB71-CC85457C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24C8A32-011E-AD7C-E612-E316042DF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FBAFD45-0CF7-7EAC-737E-4365163214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80D1AFC-6214-C585-FCD3-1635C4648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20304D-6593-E9E5-3ADE-0DED14F30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51F8BE-71E7-EFF3-B121-F1FD43165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4DF002-3BCB-08C3-E43D-041BBE73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76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8788F5-376B-C596-DFA4-3CB9B371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F6E5997-227D-D778-E6F9-8C81E65C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1C46A8-8F6F-3A3E-953E-92F05C52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75471B4-141E-C557-BCC8-E3B2F86B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97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225F94-2CF6-552D-4C7B-4EB6B066A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945DD4-704E-3EC7-432C-85957CC7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02FC5-A7DE-795C-9196-1B43061B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58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8B0203-856B-CEE0-9617-561B8D820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D49E04-7BBC-30D8-E3E1-404E9D34C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76ED1D9-962A-16B8-64C4-1D4E95DBF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9322B6-86EA-4661-A5D4-DF718A20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B905D8-AE0E-8D4A-15EE-76CB177A5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9D16145-0F61-9CB5-0C84-056D1636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15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AD217-CCCC-010E-5784-5D9E71E3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C5BF68B-1932-9950-9E99-95EF56E7C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7FF55E-D4D6-E7F3-D8E7-7FCA0EA89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A5FA2A-43E0-85E2-6D17-B0B6A3579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E4608D-BBF1-E3EA-3ADB-BF8689D5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842026-AF32-E848-C30B-B92EB488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49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A33B1BE-66B2-5592-3B21-F4B96417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7990BB-8184-567F-1F46-B6B46651E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1AE33A-EAF3-9025-4DCD-8073E0C7B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760D-304F-244A-A999-E81E357FB0ED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E1D2-CFC4-87B3-3EB2-4661B93BB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FDA17-C237-03BC-5DF3-19ACBDAF4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46A70-20D6-3749-8209-3A03DAE8C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17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5C23C2-A09D-97C0-7712-E7560F099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26145"/>
            <a:ext cx="9144000" cy="2387600"/>
          </a:xfrm>
        </p:spPr>
        <p:txBody>
          <a:bodyPr/>
          <a:lstStyle/>
          <a:p>
            <a:r>
              <a:rPr lang="it-IT" dirty="0">
                <a:latin typeface="+mn-lt"/>
              </a:rPr>
              <a:t>Erasmus Project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1A23BC-93F5-0BF6-0DA4-B9B032BD4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70983"/>
            <a:ext cx="9144000" cy="1655762"/>
          </a:xfrm>
        </p:spPr>
        <p:txBody>
          <a:bodyPr>
            <a:noAutofit/>
          </a:bodyPr>
          <a:lstStyle/>
          <a:p>
            <a:r>
              <a:rPr lang="it-IT" sz="5400" dirty="0"/>
              <a:t>FA.H.ME.</a:t>
            </a:r>
          </a:p>
          <a:p>
            <a:r>
              <a:rPr lang="it-IT" sz="5400" dirty="0"/>
              <a:t>THE MENTAL HEALTH OF FAMILIES</a:t>
            </a:r>
          </a:p>
        </p:txBody>
      </p:sp>
    </p:spTree>
    <p:extLst>
      <p:ext uri="{BB962C8B-B14F-4D97-AF65-F5344CB8AC3E}">
        <p14:creationId xmlns:p14="http://schemas.microsoft.com/office/powerpoint/2010/main" val="72272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110FA-2957-B963-4CB1-1ED0F242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latin typeface="+mn-lt"/>
              </a:rPr>
              <a:t>History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8CBDEA-23EC-C34D-3EA5-8B504913C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4800" dirty="0" err="1">
                <a:solidFill>
                  <a:srgbClr val="000000"/>
                </a:solidFill>
                <a:effectLst/>
              </a:rPr>
              <a:t>This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initiative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is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taken</a:t>
            </a:r>
            <a:r>
              <a:rPr lang="it-IT" sz="4800" dirty="0">
                <a:solidFill>
                  <a:srgbClr val="000000"/>
                </a:solidFill>
                <a:effectLst/>
              </a:rPr>
              <a:t> in relation to the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attempt</a:t>
            </a:r>
            <a:r>
              <a:rPr lang="it-IT" sz="4800" dirty="0">
                <a:solidFill>
                  <a:srgbClr val="000000"/>
                </a:solidFill>
                <a:effectLst/>
              </a:rPr>
              <a:t> to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obtain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it-IT" sz="48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role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played</a:t>
            </a:r>
            <a:r>
              <a:rPr lang="it-IT" sz="4800" dirty="0">
                <a:solidFill>
                  <a:srgbClr val="000000"/>
                </a:solidFill>
                <a:effectLst/>
              </a:rPr>
              <a:t> by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operators</a:t>
            </a:r>
            <a:r>
              <a:rPr lang="it-IT" sz="4800" dirty="0">
                <a:solidFill>
                  <a:srgbClr val="000000"/>
                </a:solidFill>
                <a:effectLst/>
              </a:rPr>
              <a:t> with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less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specialized</a:t>
            </a:r>
            <a:r>
              <a:rPr lang="it-IT" sz="4800" dirty="0">
                <a:solidFill>
                  <a:srgbClr val="000000"/>
                </a:solidFill>
                <a:effectLst/>
              </a:rPr>
              <a:t> training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than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psychiatrists</a:t>
            </a:r>
            <a:r>
              <a:rPr lang="it-IT" sz="4800" dirty="0">
                <a:solidFill>
                  <a:srgbClr val="000000"/>
                </a:solidFill>
                <a:effectLst/>
              </a:rPr>
              <a:t> and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psychotherapist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psychologists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within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Multifamily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Psychoanalysis</a:t>
            </a:r>
            <a:r>
              <a:rPr lang="it-IT" sz="4800" dirty="0">
                <a:solidFill>
                  <a:srgbClr val="000000"/>
                </a:solidFill>
                <a:effectLst/>
              </a:rPr>
              <a:t> Groups and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who</a:t>
            </a:r>
            <a:r>
              <a:rPr lang="it-IT" sz="4800" dirty="0">
                <a:solidFill>
                  <a:srgbClr val="000000"/>
                </a:solidFill>
                <a:effectLst/>
              </a:rPr>
              <a:t>, up to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now</a:t>
            </a:r>
            <a:r>
              <a:rPr lang="it-IT" sz="4800" dirty="0">
                <a:solidFill>
                  <a:srgbClr val="000000"/>
                </a:solidFill>
                <a:effectLst/>
              </a:rPr>
              <a:t>,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have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not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received</a:t>
            </a:r>
            <a:r>
              <a:rPr lang="it-IT" sz="4800" dirty="0">
                <a:solidFill>
                  <a:srgbClr val="000000"/>
                </a:solidFill>
                <a:effectLst/>
              </a:rPr>
              <a:t> the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right</a:t>
            </a:r>
            <a:r>
              <a:rPr lang="it-IT" sz="4800" dirty="0">
                <a:solidFill>
                  <a:srgbClr val="000000"/>
                </a:solidFill>
                <a:effectLst/>
              </a:rPr>
              <a:t>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consideration</a:t>
            </a:r>
            <a:r>
              <a:rPr lang="it-IT" sz="4800" dirty="0">
                <a:solidFill>
                  <a:srgbClr val="000000"/>
                </a:solidFill>
                <a:effectLst/>
              </a:rPr>
              <a:t> for the work </a:t>
            </a:r>
            <a:r>
              <a:rPr lang="it-IT" sz="4800" dirty="0" err="1">
                <a:solidFill>
                  <a:srgbClr val="000000"/>
                </a:solidFill>
                <a:effectLst/>
              </a:rPr>
              <a:t>done</a:t>
            </a:r>
            <a:r>
              <a:rPr lang="it-IT" sz="4800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666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76CA6-95FD-DDDB-02A8-CA7356B26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latin typeface="+mn-lt"/>
              </a:rPr>
              <a:t>LiPsiM</a:t>
            </a:r>
            <a:r>
              <a:rPr lang="it-IT" sz="4800" dirty="0"/>
              <a:t> iniziative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16AC75-8E2B-A606-3B89-1FC92427D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5700" dirty="0">
                <a:solidFill>
                  <a:srgbClr val="000000"/>
                </a:solidFill>
                <a:effectLst/>
              </a:rPr>
              <a:t>The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LiPsiM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has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fought</a:t>
            </a:r>
            <a:r>
              <a:rPr lang="it-IT" sz="5700" dirty="0">
                <a:solidFill>
                  <a:srgbClr val="000000"/>
                </a:solidFill>
                <a:effectLst/>
              </a:rPr>
              <a:t>, over the last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ten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years</a:t>
            </a:r>
            <a:r>
              <a:rPr lang="it-IT" sz="5700" dirty="0">
                <a:solidFill>
                  <a:srgbClr val="000000"/>
                </a:solidFill>
                <a:effectLst/>
              </a:rPr>
              <a:t>, for the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right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it-IT" sz="57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contribution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provided</a:t>
            </a:r>
            <a:r>
              <a:rPr lang="it-IT" sz="5700" dirty="0">
                <a:solidFill>
                  <a:srgbClr val="000000"/>
                </a:solidFill>
                <a:effectLst/>
              </a:rPr>
              <a:t> by the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components</a:t>
            </a:r>
            <a:r>
              <a:rPr lang="it-IT" sz="57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Mental</a:t>
            </a:r>
            <a:r>
              <a:rPr lang="it-IT" sz="5700" dirty="0">
                <a:solidFill>
                  <a:srgbClr val="000000"/>
                </a:solidFill>
                <a:effectLst/>
              </a:rPr>
              <a:t> Health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Departments</a:t>
            </a:r>
            <a:r>
              <a:rPr lang="it-IT" sz="5700" dirty="0">
                <a:solidFill>
                  <a:srgbClr val="000000"/>
                </a:solidFill>
                <a:effectLst/>
              </a:rPr>
              <a:t> made up of nurses, social workers and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rehabilitation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therapists</a:t>
            </a:r>
            <a:r>
              <a:rPr lang="it-IT" sz="5700" dirty="0">
                <a:solidFill>
                  <a:srgbClr val="000000"/>
                </a:solidFill>
                <a:effectLst/>
              </a:rPr>
              <a:t> to the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formation</a:t>
            </a:r>
            <a:r>
              <a:rPr lang="it-IT" sz="5700" dirty="0">
                <a:solidFill>
                  <a:srgbClr val="000000"/>
                </a:solidFill>
                <a:effectLst/>
              </a:rPr>
              <a:t> and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maintenance</a:t>
            </a:r>
            <a:r>
              <a:rPr lang="it-IT" sz="5700" dirty="0">
                <a:solidFill>
                  <a:srgbClr val="000000"/>
                </a:solidFill>
                <a:effectLst/>
              </a:rPr>
              <a:t> of the Groups of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Multifamily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Psychoanalysis</a:t>
            </a:r>
            <a:r>
              <a:rPr lang="it-IT" sz="5700" dirty="0">
                <a:solidFill>
                  <a:srgbClr val="000000"/>
                </a:solidFill>
                <a:effectLst/>
              </a:rPr>
              <a:t> </a:t>
            </a:r>
            <a:r>
              <a:rPr lang="it-IT" sz="5700" dirty="0" err="1">
                <a:solidFill>
                  <a:srgbClr val="000000"/>
                </a:solidFill>
                <a:effectLst/>
              </a:rPr>
              <a:t>at</a:t>
            </a:r>
            <a:r>
              <a:rPr lang="it-IT" sz="5700" dirty="0">
                <a:solidFill>
                  <a:srgbClr val="000000"/>
                </a:solidFill>
                <a:effectLst/>
              </a:rPr>
              <a:t> the DSM.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672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31C21-168D-2042-BDCF-88B90C41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LiPsiM</a:t>
            </a:r>
            <a:r>
              <a:rPr lang="it-IT" dirty="0"/>
              <a:t> </a:t>
            </a:r>
            <a:r>
              <a:rPr lang="it-IT" dirty="0" err="1"/>
              <a:t>failure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B6ADF2-16B0-055A-58A4-79A21DD4B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Having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failed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to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obtain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it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,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LiPsiM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decided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to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promote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an Erasmus Project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at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the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European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Community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together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with the ASL Roma 1, AIDFM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Associacao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para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Investigacao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e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Desenvolvimiento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de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Facultade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de Medicina de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Universtade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de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Lisboa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, APF Spanish Association for the treatment of </a:t>
            </a:r>
            <a:r>
              <a:rPr lang="it-IT" sz="4400" dirty="0" err="1">
                <a:solidFill>
                  <a:srgbClr val="000000"/>
                </a:solidFill>
                <a:latin typeface="Helvetica Neue" panose="02000503000000020004" pitchFamily="2" charset="0"/>
              </a:rPr>
              <a:t>C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ouples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and Families and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Groupos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Multifamilares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and UPC Z.ORG,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Adolescence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Department  of the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Louvain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Psychiatric</a:t>
            </a:r>
            <a:r>
              <a:rPr lang="it-IT" sz="44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Hospital.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941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9E7D7-B0E9-2093-13DC-968C35654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800" b="1" dirty="0"/>
              <a:t>Erasmus</a:t>
            </a:r>
            <a:r>
              <a:rPr lang="it-IT" b="1" dirty="0"/>
              <a:t> Project start: first 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2A8938-7EBF-88D7-5E0E-FEF39054C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5100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 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it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started</a:t>
            </a:r>
            <a:r>
              <a:rPr lang="it-IT" sz="5100" dirty="0">
                <a:solidFill>
                  <a:srgbClr val="000000"/>
                </a:solidFill>
                <a:effectLst/>
              </a:rPr>
              <a:t> in March 2022 and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will</a:t>
            </a:r>
            <a:r>
              <a:rPr lang="it-IT" sz="5100" dirty="0">
                <a:solidFill>
                  <a:srgbClr val="000000"/>
                </a:solidFill>
                <a:effectLst/>
              </a:rPr>
              <a:t> end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at</a:t>
            </a:r>
            <a:r>
              <a:rPr lang="it-IT" sz="5100" dirty="0">
                <a:solidFill>
                  <a:srgbClr val="000000"/>
                </a:solidFill>
                <a:effectLst/>
              </a:rPr>
              <a:t> the end of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February</a:t>
            </a:r>
            <a:r>
              <a:rPr lang="it-IT" sz="5100" dirty="0">
                <a:solidFill>
                  <a:srgbClr val="000000"/>
                </a:solidFill>
                <a:effectLst/>
              </a:rPr>
              <a:t> 2024 with the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aim</a:t>
            </a:r>
            <a:r>
              <a:rPr lang="it-IT" sz="5100" dirty="0">
                <a:solidFill>
                  <a:srgbClr val="000000"/>
                </a:solidFill>
                <a:effectLst/>
              </a:rPr>
              <a:t> of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achieving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four</a:t>
            </a:r>
            <a:r>
              <a:rPr lang="it-IT" sz="5100" dirty="0">
                <a:solidFill>
                  <a:srgbClr val="000000"/>
                </a:solidFill>
                <a:effectLst/>
              </a:rPr>
              <a:t> "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Intellectual</a:t>
            </a:r>
            <a:r>
              <a:rPr lang="it-IT" sz="5100" dirty="0">
                <a:solidFill>
                  <a:srgbClr val="000000"/>
                </a:solidFill>
                <a:effectLst/>
              </a:rPr>
              <a:t> Outputs":</a:t>
            </a:r>
          </a:p>
          <a:p>
            <a:r>
              <a:rPr lang="it-IT" sz="5100" dirty="0">
                <a:solidFill>
                  <a:srgbClr val="000000"/>
                </a:solidFill>
                <a:effectLst/>
              </a:rPr>
              <a:t>An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observation</a:t>
            </a:r>
            <a:r>
              <a:rPr lang="it-IT" sz="5100" dirty="0">
                <a:solidFill>
                  <a:srgbClr val="000000"/>
                </a:solidFill>
                <a:effectLst/>
              </a:rPr>
              <a:t> in the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four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participating</a:t>
            </a:r>
            <a:r>
              <a:rPr lang="it-IT" sz="5100" dirty="0">
                <a:solidFill>
                  <a:srgbClr val="000000"/>
                </a:solidFill>
                <a:effectLst/>
              </a:rPr>
              <a:t> countries,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Italy</a:t>
            </a:r>
            <a:r>
              <a:rPr lang="it-IT" sz="5100" dirty="0">
                <a:solidFill>
                  <a:srgbClr val="000000"/>
                </a:solidFill>
                <a:effectLst/>
              </a:rPr>
              <a:t>, Portugal,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Spain</a:t>
            </a:r>
            <a:r>
              <a:rPr lang="it-IT" sz="5100" dirty="0">
                <a:solidFill>
                  <a:srgbClr val="000000"/>
                </a:solidFill>
                <a:effectLst/>
              </a:rPr>
              <a:t> and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Belgium</a:t>
            </a:r>
            <a:r>
              <a:rPr lang="it-IT" sz="5100" dirty="0">
                <a:solidFill>
                  <a:srgbClr val="000000"/>
                </a:solidFill>
                <a:effectLst/>
              </a:rPr>
              <a:t>,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as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well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as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at</a:t>
            </a:r>
            <a:r>
              <a:rPr lang="it-IT" sz="5100" dirty="0">
                <a:solidFill>
                  <a:srgbClr val="000000"/>
                </a:solidFill>
                <a:effectLst/>
              </a:rPr>
              <a:t> an international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level</a:t>
            </a:r>
            <a:r>
              <a:rPr lang="it-IT" sz="5100" dirty="0">
                <a:solidFill>
                  <a:srgbClr val="000000"/>
                </a:solidFill>
                <a:effectLst/>
              </a:rPr>
              <a:t>, of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how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widespread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Multifamily</a:t>
            </a:r>
            <a:r>
              <a:rPr lang="it-IT" sz="5100" dirty="0">
                <a:solidFill>
                  <a:srgbClr val="000000"/>
                </a:solidFill>
                <a:effectLst/>
              </a:rPr>
              <a:t> Groups are and of the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different</a:t>
            </a:r>
            <a:r>
              <a:rPr lang="it-IT" sz="5100" dirty="0">
                <a:solidFill>
                  <a:srgbClr val="000000"/>
                </a:solidFill>
                <a:effectLst/>
              </a:rPr>
              <a:t> ways in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which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they</a:t>
            </a:r>
            <a:r>
              <a:rPr lang="it-IT" sz="5100" dirty="0">
                <a:solidFill>
                  <a:srgbClr val="000000"/>
                </a:solidFill>
                <a:effectLst/>
              </a:rPr>
              <a:t> are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carried</a:t>
            </a:r>
            <a:r>
              <a:rPr lang="it-IT" sz="5100" dirty="0">
                <a:solidFill>
                  <a:srgbClr val="000000"/>
                </a:solidFill>
                <a:effectLst/>
              </a:rPr>
              <a:t> out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according</a:t>
            </a:r>
            <a:r>
              <a:rPr lang="it-IT" sz="5100" dirty="0">
                <a:solidFill>
                  <a:srgbClr val="000000"/>
                </a:solidFill>
                <a:effectLst/>
              </a:rPr>
              <a:t> to the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psychotherapeutic</a:t>
            </a:r>
            <a:r>
              <a:rPr lang="it-IT" sz="5100" dirty="0">
                <a:solidFill>
                  <a:srgbClr val="000000"/>
                </a:solidFill>
                <a:effectLst/>
              </a:rPr>
              <a:t> and/or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psychiatric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orientation</a:t>
            </a:r>
            <a:r>
              <a:rPr lang="it-IT" sz="5100" dirty="0">
                <a:solidFill>
                  <a:srgbClr val="000000"/>
                </a:solidFill>
                <a:effectLst/>
              </a:rPr>
              <a:t> of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reference</a:t>
            </a:r>
            <a:r>
              <a:rPr lang="it-IT" sz="5100" dirty="0">
                <a:solidFill>
                  <a:srgbClr val="000000"/>
                </a:solidFill>
                <a:effectLst/>
              </a:rPr>
              <a:t>; the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only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condition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we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proposed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consisted</a:t>
            </a:r>
            <a:r>
              <a:rPr lang="it-IT" sz="5100" dirty="0">
                <a:solidFill>
                  <a:srgbClr val="000000"/>
                </a:solidFill>
                <a:effectLst/>
              </a:rPr>
              <a:t> in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considering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Multifamily</a:t>
            </a:r>
            <a:r>
              <a:rPr lang="it-IT" sz="5100" dirty="0">
                <a:solidFill>
                  <a:srgbClr val="000000"/>
                </a:solidFill>
                <a:effectLst/>
              </a:rPr>
              <a:t> Groups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as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those</a:t>
            </a:r>
            <a:r>
              <a:rPr lang="it-IT" sz="5100" dirty="0">
                <a:solidFill>
                  <a:srgbClr val="000000"/>
                </a:solidFill>
                <a:effectLst/>
              </a:rPr>
              <a:t> in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which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at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least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two</a:t>
            </a:r>
            <a:r>
              <a:rPr lang="it-IT" sz="5100" dirty="0">
                <a:solidFill>
                  <a:srgbClr val="000000"/>
                </a:solidFill>
                <a:effectLst/>
              </a:rPr>
              <a:t> generations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were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present</a:t>
            </a:r>
            <a:r>
              <a:rPr lang="it-IT" sz="5100" dirty="0">
                <a:solidFill>
                  <a:srgbClr val="000000"/>
                </a:solidFill>
                <a:effectLst/>
              </a:rPr>
              <a:t> or,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at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least</a:t>
            </a:r>
            <a:r>
              <a:rPr lang="it-IT" sz="5100" dirty="0">
                <a:solidFill>
                  <a:srgbClr val="000000"/>
                </a:solidFill>
                <a:effectLst/>
              </a:rPr>
              <a:t>, the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operators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tried</a:t>
            </a:r>
            <a:r>
              <a:rPr lang="it-IT" sz="5100" dirty="0">
                <a:solidFill>
                  <a:srgbClr val="000000"/>
                </a:solidFill>
                <a:effectLst/>
              </a:rPr>
              <a:t> to make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them</a:t>
            </a:r>
            <a:r>
              <a:rPr lang="it-IT" sz="5100" dirty="0">
                <a:solidFill>
                  <a:srgbClr val="000000"/>
                </a:solidFill>
                <a:effectLst/>
              </a:rPr>
              <a:t> </a:t>
            </a:r>
            <a:r>
              <a:rPr lang="it-IT" sz="5100" dirty="0" err="1">
                <a:solidFill>
                  <a:srgbClr val="000000"/>
                </a:solidFill>
                <a:effectLst/>
              </a:rPr>
              <a:t>present</a:t>
            </a:r>
            <a:r>
              <a:rPr lang="it-IT" sz="5100" dirty="0">
                <a:solidFill>
                  <a:srgbClr val="000000"/>
                </a:solidFill>
                <a:effectLst/>
              </a:rPr>
              <a:t>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113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B4B5E2-B118-44F7-C3D4-1E97DA04E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800" dirty="0">
                <a:latin typeface="+mn-lt"/>
              </a:rPr>
              <a:t>Second</a:t>
            </a:r>
            <a:r>
              <a:rPr lang="it-IT" dirty="0">
                <a:latin typeface="+mn-lt"/>
              </a:rPr>
              <a:t> </a:t>
            </a:r>
            <a:r>
              <a:rPr lang="it-IT" b="1" dirty="0">
                <a:latin typeface="+mn-lt"/>
              </a:rPr>
              <a:t>output</a:t>
            </a:r>
            <a:r>
              <a:rPr lang="it-IT" dirty="0">
                <a:latin typeface="+mn-lt"/>
              </a:rPr>
              <a:t>: Vademecum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B3FF97-162E-3EC1-7987-2CD3B9BE9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400" dirty="0">
                <a:solidFill>
                  <a:srgbClr val="000000"/>
                </a:solidFill>
                <a:effectLst/>
              </a:rPr>
              <a:t>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drafting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a Vademecum,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written</a:t>
            </a:r>
            <a:r>
              <a:rPr lang="it-IT" sz="4400" dirty="0">
                <a:solidFill>
                  <a:srgbClr val="000000"/>
                </a:solidFill>
                <a:effectLst/>
              </a:rPr>
              <a:t> in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simple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language</a:t>
            </a:r>
            <a:r>
              <a:rPr lang="it-IT" sz="4400" dirty="0">
                <a:solidFill>
                  <a:srgbClr val="000000"/>
                </a:solidFill>
                <a:effectLst/>
              </a:rPr>
              <a:t> and,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therefore</a:t>
            </a:r>
            <a:r>
              <a:rPr lang="it-IT" sz="4400" dirty="0">
                <a:solidFill>
                  <a:srgbClr val="000000"/>
                </a:solidFill>
                <a:effectLst/>
              </a:rPr>
              <a:t>,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accessible</a:t>
            </a:r>
            <a:r>
              <a:rPr lang="it-IT" sz="4400" dirty="0">
                <a:solidFill>
                  <a:srgbClr val="000000"/>
                </a:solidFill>
                <a:effectLst/>
              </a:rPr>
              <a:t> to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entire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population</a:t>
            </a:r>
            <a:r>
              <a:rPr lang="it-IT" sz="4400" dirty="0">
                <a:solidFill>
                  <a:srgbClr val="000000"/>
                </a:solidFill>
                <a:effectLst/>
              </a:rPr>
              <a:t>,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which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describes</a:t>
            </a:r>
            <a:r>
              <a:rPr lang="it-IT" sz="4400" dirty="0">
                <a:solidFill>
                  <a:srgbClr val="000000"/>
                </a:solidFill>
                <a:effectLst/>
              </a:rPr>
              <a:t>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salient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characteristics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Multifamily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Psychoanalysis</a:t>
            </a:r>
            <a:r>
              <a:rPr lang="it-IT" sz="4400" dirty="0">
                <a:solidFill>
                  <a:srgbClr val="000000"/>
                </a:solidFill>
                <a:effectLst/>
              </a:rPr>
              <a:t> Group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as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it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is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carried</a:t>
            </a:r>
            <a:r>
              <a:rPr lang="it-IT" sz="4400" dirty="0">
                <a:solidFill>
                  <a:srgbClr val="000000"/>
                </a:solidFill>
                <a:effectLst/>
              </a:rPr>
              <a:t> out following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teaching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Jorge Garcia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Badaracco</a:t>
            </a:r>
            <a:r>
              <a:rPr lang="it-IT" sz="4400" dirty="0">
                <a:solidFill>
                  <a:srgbClr val="000000"/>
                </a:solidFill>
                <a:effectLst/>
              </a:rPr>
              <a:t>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846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710C8-3828-74FA-284C-84D83C07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800" dirty="0">
                <a:latin typeface="+mn-lt"/>
              </a:rPr>
              <a:t>Third</a:t>
            </a:r>
            <a:r>
              <a:rPr lang="it-IT" dirty="0"/>
              <a:t> </a:t>
            </a:r>
            <a:r>
              <a:rPr lang="it-IT" sz="4800" b="1" dirty="0"/>
              <a:t>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7E035-09B4-9BBF-EA40-17EFA067E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808" y="1690688"/>
            <a:ext cx="10515600" cy="4351338"/>
          </a:xfrm>
        </p:spPr>
        <p:txBody>
          <a:bodyPr/>
          <a:lstStyle/>
          <a:p>
            <a:r>
              <a:rPr lang="it-IT" sz="4400" dirty="0">
                <a:solidFill>
                  <a:srgbClr val="000000"/>
                </a:solidFill>
                <a:effectLst/>
              </a:rPr>
              <a:t>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identification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the "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transversal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characteristics</a:t>
            </a:r>
            <a:r>
              <a:rPr lang="it-IT" sz="4400" dirty="0">
                <a:solidFill>
                  <a:srgbClr val="000000"/>
                </a:solidFill>
                <a:effectLst/>
              </a:rPr>
              <a:t>" of the "leaders" of the groups, doctors and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psychologists</a:t>
            </a:r>
            <a:r>
              <a:rPr lang="it-IT" sz="4400" dirty="0">
                <a:solidFill>
                  <a:srgbClr val="000000"/>
                </a:solidFill>
                <a:effectLst/>
              </a:rPr>
              <a:t> and of the "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facilitators</a:t>
            </a:r>
            <a:r>
              <a:rPr lang="it-IT" sz="4400" dirty="0">
                <a:solidFill>
                  <a:srgbClr val="000000"/>
                </a:solidFill>
                <a:effectLst/>
              </a:rPr>
              <a:t>", nurses, social workers and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rehabilitation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therapists</a:t>
            </a:r>
            <a:r>
              <a:rPr lang="it-IT" sz="4400" dirty="0">
                <a:solidFill>
                  <a:srgbClr val="000000"/>
                </a:solidFill>
                <a:effectLst/>
              </a:rPr>
              <a:t>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481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F8D41A-E25C-BAB9-1D15-5220E78A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latin typeface="+mn-lt"/>
              </a:rPr>
              <a:t>Fourth</a:t>
            </a:r>
            <a:r>
              <a:rPr lang="it-IT" sz="4800" dirty="0">
                <a:latin typeface="+mn-lt"/>
              </a:rPr>
              <a:t> 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A2645D-5C0D-9170-12C8-B8E28575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4400" dirty="0" err="1">
                <a:solidFill>
                  <a:srgbClr val="000000"/>
                </a:solidFill>
                <a:effectLst/>
              </a:rPr>
              <a:t>Formulation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a Training Course for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both</a:t>
            </a:r>
            <a:r>
              <a:rPr lang="it-IT" sz="4400" dirty="0">
                <a:solidFill>
                  <a:srgbClr val="000000"/>
                </a:solidFill>
                <a:effectLst/>
              </a:rPr>
              <a:t>: leaders and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facilitators</a:t>
            </a:r>
            <a:r>
              <a:rPr lang="it-IT" sz="4400" dirty="0">
                <a:solidFill>
                  <a:srgbClr val="000000"/>
                </a:solidFill>
                <a:effectLst/>
              </a:rPr>
              <a:t>.</a:t>
            </a:r>
          </a:p>
          <a:p>
            <a:r>
              <a:rPr lang="it-IT" sz="4400" dirty="0">
                <a:solidFill>
                  <a:srgbClr val="000000"/>
                </a:solidFill>
                <a:effectLst/>
              </a:rPr>
              <a:t>In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practice</a:t>
            </a:r>
            <a:r>
              <a:rPr lang="it-IT" sz="4400" dirty="0">
                <a:solidFill>
                  <a:srgbClr val="000000"/>
                </a:solidFill>
                <a:effectLst/>
              </a:rPr>
              <a:t>,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result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towards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which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we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tend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consists</a:t>
            </a:r>
            <a:r>
              <a:rPr lang="it-IT" sz="4400" dirty="0">
                <a:solidFill>
                  <a:srgbClr val="000000"/>
                </a:solidFill>
                <a:effectLst/>
              </a:rPr>
              <a:t>, on the one hand, in the official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appropriateness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Multifamily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Psychoanalysis</a:t>
            </a:r>
            <a:r>
              <a:rPr lang="it-IT" sz="4400" dirty="0">
                <a:solidFill>
                  <a:srgbClr val="000000"/>
                </a:solidFill>
                <a:effectLst/>
              </a:rPr>
              <a:t> Groups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conducted</a:t>
            </a:r>
            <a:r>
              <a:rPr lang="it-IT" sz="4400" dirty="0">
                <a:solidFill>
                  <a:srgbClr val="000000"/>
                </a:solidFill>
                <a:effectLst/>
              </a:rPr>
              <a:t> following the model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formulated</a:t>
            </a:r>
            <a:r>
              <a:rPr lang="it-IT" sz="4400" dirty="0">
                <a:solidFill>
                  <a:srgbClr val="000000"/>
                </a:solidFill>
                <a:effectLst/>
              </a:rPr>
              <a:t> by Jorge Garcia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Badaracco</a:t>
            </a:r>
            <a:r>
              <a:rPr lang="it-IT" sz="4400" dirty="0">
                <a:solidFill>
                  <a:srgbClr val="000000"/>
                </a:solidFill>
                <a:effectLst/>
              </a:rPr>
              <a:t>, on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other</a:t>
            </a:r>
            <a:r>
              <a:rPr lang="it-IT" sz="4400" dirty="0">
                <a:solidFill>
                  <a:srgbClr val="000000"/>
                </a:solidFill>
                <a:effectLst/>
              </a:rPr>
              <a:t> hand in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importance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role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played</a:t>
            </a:r>
            <a:r>
              <a:rPr lang="it-IT" sz="4400" dirty="0">
                <a:solidFill>
                  <a:srgbClr val="000000"/>
                </a:solidFill>
                <a:effectLst/>
              </a:rPr>
              <a:t> by nurses, social workers and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rehabilitation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therapists</a:t>
            </a:r>
            <a:r>
              <a:rPr lang="it-IT" sz="4400" dirty="0">
                <a:solidFill>
                  <a:srgbClr val="000000"/>
                </a:solidFill>
                <a:effectLst/>
              </a:rPr>
              <a:t> in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role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facilitators</a:t>
            </a:r>
            <a:r>
              <a:rPr lang="it-IT" sz="4400" dirty="0">
                <a:solidFill>
                  <a:srgbClr val="000000"/>
                </a:solidFill>
                <a:effectLst/>
              </a:rPr>
              <a:t>,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as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well</a:t>
            </a:r>
            <a:r>
              <a:rPr lang="it-IT" sz="4400" dirty="0">
                <a:solidFill>
                  <a:srgbClr val="000000"/>
                </a:solidFill>
                <a:effectLst/>
              </a:rPr>
              <a:t>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as</a:t>
            </a:r>
            <a:r>
              <a:rPr lang="it-IT" sz="4400" dirty="0">
                <a:solidFill>
                  <a:srgbClr val="000000"/>
                </a:solidFill>
                <a:effectLst/>
              </a:rPr>
              <a:t> doctors and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psychologists</a:t>
            </a:r>
            <a:r>
              <a:rPr lang="it-IT" sz="4400" dirty="0">
                <a:solidFill>
                  <a:srgbClr val="000000"/>
                </a:solidFill>
                <a:effectLst/>
              </a:rPr>
              <a:t> in the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role</a:t>
            </a:r>
            <a:r>
              <a:rPr lang="it-IT" sz="4400" dirty="0">
                <a:solidFill>
                  <a:srgbClr val="000000"/>
                </a:solidFill>
                <a:effectLst/>
              </a:rPr>
              <a:t> of </a:t>
            </a:r>
            <a:r>
              <a:rPr lang="it-IT" sz="4400" dirty="0" err="1">
                <a:solidFill>
                  <a:srgbClr val="000000"/>
                </a:solidFill>
                <a:effectLst/>
              </a:rPr>
              <a:t>conductors</a:t>
            </a:r>
            <a:r>
              <a:rPr lang="it-IT" sz="4400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356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477</Words>
  <Application>Microsoft Macintosh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Tema di Office</vt:lpstr>
      <vt:lpstr>Erasmus Project</vt:lpstr>
      <vt:lpstr>History </vt:lpstr>
      <vt:lpstr>LiPsiM iniziative</vt:lpstr>
      <vt:lpstr>LiPsiM failure</vt:lpstr>
      <vt:lpstr>Erasmus Project start: first output</vt:lpstr>
      <vt:lpstr>Second output: Vademecum</vt:lpstr>
      <vt:lpstr>Third output</vt:lpstr>
      <vt:lpstr>Fourth output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Project</dc:title>
  <dc:creator>andrea narracci</dc:creator>
  <cp:lastModifiedBy>andrea narracci</cp:lastModifiedBy>
  <cp:revision>7</cp:revision>
  <dcterms:created xsi:type="dcterms:W3CDTF">2023-02-20T16:54:41Z</dcterms:created>
  <dcterms:modified xsi:type="dcterms:W3CDTF">2023-02-24T05:37:21Z</dcterms:modified>
</cp:coreProperties>
</file>